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42"/>
  </p:notesMasterIdLst>
  <p:sldIdLst>
    <p:sldId id="346" r:id="rId2"/>
    <p:sldId id="273" r:id="rId3"/>
    <p:sldId id="318" r:id="rId4"/>
    <p:sldId id="323" r:id="rId5"/>
    <p:sldId id="287" r:id="rId6"/>
    <p:sldId id="319" r:id="rId7"/>
    <p:sldId id="293" r:id="rId8"/>
    <p:sldId id="316" r:id="rId9"/>
    <p:sldId id="312" r:id="rId10"/>
    <p:sldId id="257" r:id="rId11"/>
    <p:sldId id="276" r:id="rId12"/>
    <p:sldId id="320" r:id="rId13"/>
    <p:sldId id="277" r:id="rId14"/>
    <p:sldId id="280" r:id="rId15"/>
    <p:sldId id="286" r:id="rId16"/>
    <p:sldId id="303" r:id="rId17"/>
    <p:sldId id="321" r:id="rId18"/>
    <p:sldId id="322"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7" r:id="rId32"/>
    <p:sldId id="338" r:id="rId33"/>
    <p:sldId id="336" r:id="rId34"/>
    <p:sldId id="339" r:id="rId35"/>
    <p:sldId id="340" r:id="rId36"/>
    <p:sldId id="341" r:id="rId37"/>
    <p:sldId id="342" r:id="rId38"/>
    <p:sldId id="343" r:id="rId39"/>
    <p:sldId id="344" r:id="rId40"/>
    <p:sldId id="34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2" d="100"/>
          <a:sy n="62" d="100"/>
        </p:scale>
        <p:origin x="-1374" y="-114"/>
      </p:cViewPr>
      <p:guideLst>
        <p:guide orient="horz" pos="2160"/>
        <p:guide pos="2880"/>
      </p:guideLst>
    </p:cSldViewPr>
  </p:slideViewPr>
  <p:outlineViewPr>
    <p:cViewPr>
      <p:scale>
        <a:sx n="33" d="100"/>
        <a:sy n="33" d="100"/>
      </p:scale>
      <p:origin x="0" y="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DE9FE58-B7E5-4DA3-99BD-F5C51666B9DD}" type="datetimeFigureOut">
              <a:rPr lang="en-US"/>
              <a:pPr>
                <a:defRPr/>
              </a:pPr>
              <a:t>6/6/2012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9C6A0B3-3237-4A20-B94C-070BA9D5BED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509F3718-12BF-40E2-BA25-4CEB2A1794F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3E7DBE9-7690-4095-B29E-EA0B989B43F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0F622A4-A094-445E-A6C6-3419E978C5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B8B64B3-14CB-4D88-9034-500F75802520}"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49992-ADEB-40E0-8EC8-3B21EAB11234}"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98A30413-F31D-4191-873D-0C6D8C07B546}"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6FC5A04-96D1-46CC-9B98-10FF00C622C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1890A43-EBC3-4F00-9999-DF1D0B654D2F}"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AEB3922-EDEC-4B82-B47B-447C68B8227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AD62532-FDCB-46F4-BAD9-7E4817BB435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BA57EAA7-C82E-4966-8015-943AD180A314}"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CCFB10E-3160-4399-B655-76E8FA8B07A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52600"/>
            <a:ext cx="7772400" cy="1829761"/>
          </a:xfrm>
        </p:spPr>
        <p:txBody>
          <a:bodyPr>
            <a:normAutofit fontScale="90000"/>
          </a:bodyPr>
          <a:lstStyle/>
          <a:p>
            <a:r>
              <a:rPr lang="en-US" cap="all" dirty="0" smtClean="0">
                <a:solidFill>
                  <a:schemeClr val="tx1"/>
                </a:solidFill>
              </a:rPr>
              <a:t>Improving and Expanding your Business with the Natural </a:t>
            </a:r>
            <a:r>
              <a:rPr lang="en-US" cap="all" dirty="0" smtClean="0">
                <a:solidFill>
                  <a:schemeClr val="tx1"/>
                </a:solidFill>
              </a:rPr>
              <a:t>Gas Market:</a:t>
            </a:r>
            <a:endParaRPr lang="en-US" dirty="0">
              <a:solidFill>
                <a:schemeClr val="tx1"/>
              </a:solidFill>
            </a:endParaRPr>
          </a:p>
        </p:txBody>
      </p:sp>
      <p:sp>
        <p:nvSpPr>
          <p:cNvPr id="3" name="Subtitle 2"/>
          <p:cNvSpPr>
            <a:spLocks noGrp="1"/>
          </p:cNvSpPr>
          <p:nvPr>
            <p:ph type="subTitle" idx="1"/>
          </p:nvPr>
        </p:nvSpPr>
        <p:spPr>
          <a:xfrm>
            <a:off x="990600" y="3200400"/>
            <a:ext cx="7772400" cy="1199704"/>
          </a:xfrm>
        </p:spPr>
        <p:txBody>
          <a:bodyPr>
            <a:normAutofit/>
          </a:bodyPr>
          <a:lstStyle/>
          <a:p>
            <a:pPr algn="ctr"/>
            <a:r>
              <a:rPr lang="en-US" b="1" dirty="0" smtClean="0"/>
              <a:t> </a:t>
            </a:r>
            <a:endParaRPr lang="en-US" dirty="0"/>
          </a:p>
        </p:txBody>
      </p:sp>
      <p:sp>
        <p:nvSpPr>
          <p:cNvPr id="4" name="Subtitle 2"/>
          <p:cNvSpPr txBox="1">
            <a:spLocks/>
          </p:cNvSpPr>
          <p:nvPr/>
        </p:nvSpPr>
        <p:spPr>
          <a:xfrm>
            <a:off x="304800" y="5943600"/>
            <a:ext cx="7772400" cy="1199704"/>
          </a:xfrm>
          <a:prstGeom prst="rect">
            <a:avLst/>
          </a:prstGeom>
        </p:spPr>
        <p:txBody>
          <a:bodyPr vert="horz" lIns="45720" rIns="45720">
            <a:normAutofit fontScale="92500" lnSpcReduction="10000"/>
          </a:bodyPr>
          <a:lstStyle/>
          <a:p>
            <a:pPr marL="0" marR="64008" lvl="0" indent="0"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John </a:t>
            </a:r>
            <a:r>
              <a:rPr kumimoji="0" lang="en-US" sz="2700" b="1" i="0" u="none" strike="noStrike" kern="1200" cap="none" spc="0" normalizeH="0" baseline="0" noProof="0" dirty="0" err="1" smtClean="0">
                <a:ln>
                  <a:noFill/>
                </a:ln>
                <a:solidFill>
                  <a:schemeClr val="tx1"/>
                </a:solidFill>
                <a:effectLst/>
                <a:uLnTx/>
                <a:uFillTx/>
                <a:latin typeface="+mn-lt"/>
                <a:ea typeface="+mn-ea"/>
                <a:cs typeface="+mn-cs"/>
              </a:rPr>
              <a:t>Canterberry</a:t>
            </a:r>
            <a:r>
              <a:rPr kumimoji="0" lang="en-US" sz="27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Project Executive – Energy Division, Walsh Group</a:t>
            </a:r>
          </a:p>
          <a:p>
            <a:pPr marL="0" marR="64008" lvl="0" indent="0" algn="r"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2700" b="1" i="0" u="none" strike="noStrike" kern="1200" cap="none" spc="0" normalizeH="0" baseline="0" noProof="0" dirty="0" smtClean="0">
                <a:ln>
                  <a:noFill/>
                </a:ln>
                <a:solidFill>
                  <a:schemeClr val="tx2"/>
                </a:solidFill>
                <a:effectLst/>
                <a:uLnTx/>
                <a:uFillTx/>
                <a:latin typeface="+mn-lt"/>
                <a:ea typeface="+mn-ea"/>
                <a:cs typeface="+mn-cs"/>
              </a:rPr>
              <a:t> </a:t>
            </a:r>
            <a:endParaRPr kumimoji="0" lang="en-US" sz="27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752600"/>
            <a:ext cx="8534400" cy="4648200"/>
          </a:xfrm>
        </p:spPr>
        <p:txBody>
          <a:bodyPr>
            <a:normAutofit fontScale="92500" lnSpcReduction="20000"/>
          </a:bodyPr>
          <a:lstStyle/>
          <a:p>
            <a:pPr marL="0" indent="0">
              <a:buFontTx/>
              <a:buNone/>
            </a:pPr>
            <a:r>
              <a:rPr lang="en-US" b="1" dirty="0" smtClean="0"/>
              <a:t>Hydrocarbon cracking is the process of breaking long-chain hydrocarbons into short ones </a:t>
            </a:r>
            <a:r>
              <a:rPr lang="en-US" i="1" u="sng" dirty="0" smtClean="0"/>
              <a:t/>
            </a:r>
            <a:br>
              <a:rPr lang="en-US" i="1" u="sng" dirty="0" smtClean="0"/>
            </a:br>
            <a:r>
              <a:rPr lang="en-US" i="1" u="sng" dirty="0" smtClean="0"/>
              <a:t/>
            </a:r>
            <a:br>
              <a:rPr lang="en-US" i="1" u="sng" dirty="0" smtClean="0"/>
            </a:br>
            <a:r>
              <a:rPr lang="en-US" dirty="0" smtClean="0"/>
              <a:t>When </a:t>
            </a:r>
            <a:r>
              <a:rPr lang="en-US" dirty="0" smtClean="0"/>
              <a:t>heated above 1000 deg. F, the light hydrocarbon feeds such as ethane, LPGs or light </a:t>
            </a:r>
            <a:r>
              <a:rPr lang="en-US" dirty="0" err="1" smtClean="0"/>
              <a:t>naptha</a:t>
            </a:r>
            <a:r>
              <a:rPr lang="en-US" dirty="0" smtClean="0"/>
              <a:t> give product streams rich in the lighter alkenes, including ethylene, propylene </a:t>
            </a:r>
            <a:r>
              <a:rPr lang="en-US" b="1" u="sng" dirty="0" smtClean="0"/>
              <a:t>(PLASTICS).</a:t>
            </a:r>
            <a:r>
              <a:rPr lang="en-US" dirty="0" smtClean="0"/>
              <a:t> </a:t>
            </a:r>
          </a:p>
          <a:p>
            <a:pPr marL="0" indent="0">
              <a:buFontTx/>
              <a:buNone/>
            </a:pPr>
            <a:endParaRPr lang="en-US" dirty="0" smtClean="0"/>
          </a:p>
          <a:p>
            <a:pPr marL="0" indent="0">
              <a:buFontTx/>
              <a:buNone/>
            </a:pPr>
            <a:r>
              <a:rPr lang="en-US" dirty="0" smtClean="0"/>
              <a:t>Heavier hydrocarbon (full range and heavy </a:t>
            </a:r>
            <a:r>
              <a:rPr lang="en-US" dirty="0" err="1" smtClean="0"/>
              <a:t>naphthas</a:t>
            </a:r>
            <a:r>
              <a:rPr lang="en-US" dirty="0" smtClean="0"/>
              <a:t> as well as other refinery products) feeds give some of these, but also give products rich in aromatic hydrocarbons and hydrocarbons suitable for inclusion in </a:t>
            </a:r>
            <a:r>
              <a:rPr lang="en-US" b="1" u="sng" dirty="0" smtClean="0"/>
              <a:t>gasoline or fuel oil.</a:t>
            </a:r>
          </a:p>
          <a:p>
            <a:pPr marL="0" indent="0">
              <a:buFontTx/>
              <a:buNone/>
            </a:pPr>
            <a:endParaRPr lang="en-US" sz="2400" dirty="0" smtClean="0"/>
          </a:p>
        </p:txBody>
      </p:sp>
      <p:sp>
        <p:nvSpPr>
          <p:cNvPr id="10242" name="Rectangle 2"/>
          <p:cNvSpPr>
            <a:spLocks noGrp="1" noChangeArrowheads="1"/>
          </p:cNvSpPr>
          <p:nvPr>
            <p:ph type="title"/>
          </p:nvPr>
        </p:nvSpPr>
        <p:spPr>
          <a:xfrm>
            <a:off x="381000" y="533400"/>
            <a:ext cx="8763000" cy="579438"/>
          </a:xfrm>
        </p:spPr>
        <p:txBody>
          <a:bodyPr>
            <a:normAutofit fontScale="90000"/>
          </a:bodyPr>
          <a:lstStyle/>
          <a:p>
            <a:pPr fontAlgn="auto">
              <a:spcAft>
                <a:spcPts val="0"/>
              </a:spcAft>
              <a:defRPr/>
            </a:pPr>
            <a:r>
              <a:rPr lang="en-US" sz="2800" u="sng" dirty="0" smtClean="0">
                <a:solidFill>
                  <a:schemeClr val="tx1"/>
                </a:solidFill>
              </a:rPr>
              <a:t>REFINING HYDROCARBON LIQUIDS INVOLVES HEATING IT</a:t>
            </a:r>
            <a:r>
              <a:rPr lang="en-US" sz="2800" u="sng" dirty="0" smtClean="0">
                <a:solidFill>
                  <a:schemeClr val="tx1"/>
                </a:solidFill>
              </a:rPr>
              <a:t>!!!   </a:t>
            </a:r>
            <a:endParaRPr lang="en-US" sz="2800" i="1" u="sng"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221163"/>
          </a:xfrm>
        </p:spPr>
        <p:txBody>
          <a:bodyPr>
            <a:normAutofit/>
          </a:bodyPr>
          <a:lstStyle/>
          <a:p>
            <a:pPr marL="0" indent="0" fontAlgn="auto">
              <a:spcAft>
                <a:spcPts val="0"/>
              </a:spcAft>
              <a:buClr>
                <a:schemeClr val="tx1">
                  <a:shade val="95000"/>
                </a:schemeClr>
              </a:buClr>
              <a:buFontTx/>
              <a:buNone/>
              <a:defRPr/>
            </a:pPr>
            <a:r>
              <a:rPr lang="en-US" b="1" i="1" u="sng" dirty="0" smtClean="0"/>
              <a:t>Exploration &amp; Geological Analysis</a:t>
            </a:r>
            <a:r>
              <a:rPr lang="en-US" dirty="0" smtClean="0"/>
              <a:t>:</a:t>
            </a:r>
          </a:p>
          <a:p>
            <a:pPr marL="0" indent="0" fontAlgn="auto">
              <a:spcAft>
                <a:spcPts val="0"/>
              </a:spcAft>
              <a:buClr>
                <a:schemeClr val="tx1">
                  <a:shade val="95000"/>
                </a:schemeClr>
              </a:buClr>
              <a:buFontTx/>
              <a:buNone/>
              <a:defRPr/>
            </a:pPr>
            <a:endParaRPr lang="en-US" dirty="0"/>
          </a:p>
          <a:p>
            <a:pPr marL="0" indent="0" fontAlgn="auto">
              <a:spcAft>
                <a:spcPts val="0"/>
              </a:spcAft>
              <a:buClr>
                <a:schemeClr val="tx1">
                  <a:shade val="95000"/>
                </a:schemeClr>
              </a:buClr>
              <a:buFontTx/>
              <a:buNone/>
              <a:defRPr/>
            </a:pPr>
            <a:r>
              <a:rPr lang="en-US" dirty="0" smtClean="0"/>
              <a:t>Dawson Geophysical</a:t>
            </a:r>
          </a:p>
          <a:p>
            <a:pPr marL="0" indent="0" fontAlgn="auto">
              <a:spcAft>
                <a:spcPts val="0"/>
              </a:spcAft>
              <a:buClr>
                <a:schemeClr val="tx1">
                  <a:shade val="95000"/>
                </a:schemeClr>
              </a:buClr>
              <a:buFontTx/>
              <a:buNone/>
              <a:defRPr/>
            </a:pPr>
            <a:r>
              <a:rPr lang="en-US" dirty="0" smtClean="0"/>
              <a:t>Schlumberger</a:t>
            </a:r>
          </a:p>
          <a:p>
            <a:pPr marL="0" indent="0" fontAlgn="auto">
              <a:spcAft>
                <a:spcPts val="0"/>
              </a:spcAft>
              <a:buClr>
                <a:schemeClr val="tx1">
                  <a:shade val="95000"/>
                </a:schemeClr>
              </a:buClr>
              <a:buFontTx/>
              <a:buNone/>
              <a:defRPr/>
            </a:pPr>
            <a:r>
              <a:rPr lang="en-US" dirty="0" smtClean="0"/>
              <a:t>Baker Hughes</a:t>
            </a:r>
          </a:p>
          <a:p>
            <a:pPr marL="0" indent="0" fontAlgn="auto">
              <a:spcAft>
                <a:spcPts val="0"/>
              </a:spcAft>
              <a:buClr>
                <a:schemeClr val="tx1">
                  <a:shade val="95000"/>
                </a:schemeClr>
              </a:buClr>
              <a:buFontTx/>
              <a:buNone/>
              <a:defRPr/>
            </a:pPr>
            <a:r>
              <a:rPr lang="en-US" dirty="0" smtClean="0"/>
              <a:t>Weatherford</a:t>
            </a:r>
          </a:p>
          <a:p>
            <a:pPr marL="0" indent="0" fontAlgn="auto">
              <a:spcAft>
                <a:spcPts val="0"/>
              </a:spcAft>
              <a:buClr>
                <a:schemeClr val="tx1">
                  <a:shade val="95000"/>
                </a:schemeClr>
              </a:buClr>
              <a:buFontTx/>
              <a:buNone/>
              <a:defRPr/>
            </a:pPr>
            <a:r>
              <a:rPr lang="en-US" dirty="0" smtClean="0"/>
              <a:t>Halliburton</a:t>
            </a:r>
          </a:p>
          <a:p>
            <a:pPr marL="548640" indent="-411480" fontAlgn="auto">
              <a:spcAft>
                <a:spcPts val="0"/>
              </a:spcAft>
              <a:buClr>
                <a:schemeClr val="tx1">
                  <a:shade val="95000"/>
                </a:schemeClr>
              </a:buClr>
              <a:buFont typeface="Wingdings 2"/>
              <a:buChar char=""/>
              <a:defRPr/>
            </a:pPr>
            <a:endParaRPr lang="en-US" dirty="0"/>
          </a:p>
        </p:txBody>
      </p:sp>
      <p:sp>
        <p:nvSpPr>
          <p:cNvPr id="11266" name="Title 1"/>
          <p:cNvSpPr>
            <a:spLocks noGrp="1"/>
          </p:cNvSpPr>
          <p:nvPr>
            <p:ph type="title"/>
          </p:nvPr>
        </p:nvSpPr>
        <p:spPr>
          <a:xfrm>
            <a:off x="457200" y="381000"/>
            <a:ext cx="8153400" cy="1417638"/>
          </a:xfrm>
        </p:spPr>
        <p:txBody>
          <a:bodyPr>
            <a:normAutofit/>
          </a:bodyPr>
          <a:lstStyle/>
          <a:p>
            <a:pPr fontAlgn="auto">
              <a:spcAft>
                <a:spcPts val="0"/>
              </a:spcAft>
              <a:defRPr/>
            </a:pPr>
            <a:r>
              <a:rPr lang="en-US" sz="2400" u="sng" dirty="0" smtClean="0">
                <a:solidFill>
                  <a:schemeClr val="tx1"/>
                </a:solidFill>
              </a:rPr>
              <a:t>MANY SERVICE COMPANIES ARE NEEDED IN THE WHOLE PROCESS OF EXPLORATION, DRILLING &amp; PRODUCTION OF OIL &amp; GAS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2057400"/>
            <a:ext cx="8229600" cy="4525963"/>
          </a:xfrm>
        </p:spPr>
        <p:txBody>
          <a:bodyPr/>
          <a:lstStyle/>
          <a:p>
            <a:pPr marL="0" indent="0">
              <a:buFontTx/>
              <a:buNone/>
            </a:pPr>
            <a:r>
              <a:rPr lang="en-US" b="1" i="1" u="sng" dirty="0" smtClean="0"/>
              <a:t>Well pad location &amp; lease access road construction companies:</a:t>
            </a:r>
          </a:p>
          <a:p>
            <a:pPr marL="0" indent="0">
              <a:buFontTx/>
              <a:buNone/>
            </a:pPr>
            <a:endParaRPr lang="en-US" dirty="0" smtClean="0"/>
          </a:p>
          <a:p>
            <a:pPr marL="0" indent="0">
              <a:buFontTx/>
              <a:buNone/>
            </a:pPr>
            <a:r>
              <a:rPr lang="en-US" dirty="0" smtClean="0"/>
              <a:t>Walsh Construction</a:t>
            </a:r>
          </a:p>
          <a:p>
            <a:pPr marL="0" indent="0">
              <a:buFontTx/>
              <a:buNone/>
            </a:pPr>
            <a:r>
              <a:rPr lang="en-US" dirty="0" smtClean="0"/>
              <a:t>Richey Oilfield Construction</a:t>
            </a:r>
          </a:p>
          <a:p>
            <a:pPr marL="0" indent="0">
              <a:buFontTx/>
              <a:buNone/>
            </a:pPr>
            <a:r>
              <a:rPr lang="en-US" dirty="0" smtClean="0"/>
              <a:t>Glenn O. </a:t>
            </a:r>
            <a:r>
              <a:rPr lang="en-US" dirty="0" err="1" smtClean="0"/>
              <a:t>Hawbaker,Inc</a:t>
            </a:r>
            <a:r>
              <a:rPr lang="en-US" dirty="0" smtClean="0"/>
              <a:t>.</a:t>
            </a:r>
          </a:p>
          <a:p>
            <a:pPr marL="0" indent="0">
              <a:buFontTx/>
              <a:buNone/>
            </a:pPr>
            <a:r>
              <a:rPr lang="en-US" dirty="0" smtClean="0"/>
              <a:t>Various other smaller local companies… </a:t>
            </a:r>
          </a:p>
        </p:txBody>
      </p:sp>
      <p:sp>
        <p:nvSpPr>
          <p:cNvPr id="4" name="Title 1"/>
          <p:cNvSpPr>
            <a:spLocks noGrp="1"/>
          </p:cNvSpPr>
          <p:nvPr>
            <p:ph type="title"/>
          </p:nvPr>
        </p:nvSpPr>
        <p:spPr/>
        <p:txBody>
          <a:bodyPr>
            <a:normAutofit fontScale="90000"/>
          </a:bodyPr>
          <a:lstStyle/>
          <a:p>
            <a:pPr fontAlgn="auto">
              <a:spcAft>
                <a:spcPts val="0"/>
              </a:spcAft>
              <a:defRPr/>
            </a:pPr>
            <a:r>
              <a:rPr lang="en-US" sz="2800" u="sng" dirty="0" smtClean="0">
                <a:solidFill>
                  <a:schemeClr val="tx1"/>
                </a:solidFill>
              </a:rPr>
              <a:t>MANY SERVICE COMPANIES ARE NEEDED IN THE WHOLE PROCESS OF EXPLORATION, DRILLING &amp; PRODUCTION OF OIL &amp; GAS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457200" y="1828800"/>
            <a:ext cx="8229600" cy="4525963"/>
          </a:xfrm>
        </p:spPr>
        <p:txBody>
          <a:bodyPr>
            <a:normAutofit/>
          </a:bodyPr>
          <a:lstStyle/>
          <a:p>
            <a:pPr marL="0" indent="0" fontAlgn="auto">
              <a:spcAft>
                <a:spcPts val="0"/>
              </a:spcAft>
              <a:buClr>
                <a:schemeClr val="tx1">
                  <a:shade val="95000"/>
                </a:schemeClr>
              </a:buClr>
              <a:buFontTx/>
              <a:buNone/>
              <a:defRPr/>
            </a:pPr>
            <a:r>
              <a:rPr lang="en-US" b="1" i="1" u="sng" dirty="0" smtClean="0"/>
              <a:t>Drilling companies in Appalachia</a:t>
            </a:r>
            <a:r>
              <a:rPr lang="en-US" dirty="0" smtClean="0"/>
              <a:t>:</a:t>
            </a:r>
          </a:p>
          <a:p>
            <a:pPr marL="548640" indent="-411480" fontAlgn="auto">
              <a:spcAft>
                <a:spcPts val="0"/>
              </a:spcAft>
              <a:buClr>
                <a:schemeClr val="tx1">
                  <a:shade val="95000"/>
                </a:schemeClr>
              </a:buClr>
              <a:buFont typeface="Wingdings 2"/>
              <a:buChar char=""/>
              <a:defRPr/>
            </a:pPr>
            <a:endParaRPr lang="en-US" u="sng" dirty="0" smtClean="0"/>
          </a:p>
          <a:p>
            <a:pPr marL="0" indent="0" fontAlgn="auto">
              <a:spcAft>
                <a:spcPts val="0"/>
              </a:spcAft>
              <a:buClr>
                <a:schemeClr val="tx1">
                  <a:shade val="95000"/>
                </a:schemeClr>
              </a:buClr>
              <a:buFontTx/>
              <a:buNone/>
              <a:defRPr/>
            </a:pPr>
            <a:r>
              <a:rPr lang="en-US" dirty="0" smtClean="0"/>
              <a:t>Patterson UTI</a:t>
            </a:r>
          </a:p>
          <a:p>
            <a:pPr marL="0" indent="0" fontAlgn="auto">
              <a:spcAft>
                <a:spcPts val="0"/>
              </a:spcAft>
              <a:buClr>
                <a:schemeClr val="tx1">
                  <a:shade val="95000"/>
                </a:schemeClr>
              </a:buClr>
              <a:buFontTx/>
              <a:buNone/>
              <a:defRPr/>
            </a:pPr>
            <a:r>
              <a:rPr lang="en-US" dirty="0" smtClean="0"/>
              <a:t>Nabors Drilling</a:t>
            </a:r>
          </a:p>
          <a:p>
            <a:pPr marL="0" indent="0" fontAlgn="auto">
              <a:spcAft>
                <a:spcPts val="0"/>
              </a:spcAft>
              <a:buClr>
                <a:schemeClr val="tx1">
                  <a:shade val="95000"/>
                </a:schemeClr>
              </a:buClr>
              <a:buFontTx/>
              <a:buNone/>
              <a:defRPr/>
            </a:pPr>
            <a:r>
              <a:rPr lang="en-US" dirty="0" err="1" smtClean="0"/>
              <a:t>Nomac</a:t>
            </a:r>
            <a:r>
              <a:rPr lang="en-US" dirty="0" smtClean="0"/>
              <a:t> Drilling</a:t>
            </a:r>
          </a:p>
          <a:p>
            <a:pPr marL="0" indent="0" fontAlgn="auto">
              <a:spcAft>
                <a:spcPts val="0"/>
              </a:spcAft>
              <a:buClr>
                <a:schemeClr val="tx1">
                  <a:shade val="95000"/>
                </a:schemeClr>
              </a:buClr>
              <a:buFontTx/>
              <a:buNone/>
              <a:defRPr/>
            </a:pPr>
            <a:r>
              <a:rPr lang="en-US" dirty="0" smtClean="0"/>
              <a:t>Union Drilling</a:t>
            </a:r>
          </a:p>
          <a:p>
            <a:pPr marL="0" indent="0" fontAlgn="auto">
              <a:spcAft>
                <a:spcPts val="0"/>
              </a:spcAft>
              <a:buClr>
                <a:schemeClr val="tx1">
                  <a:shade val="95000"/>
                </a:schemeClr>
              </a:buClr>
              <a:buFontTx/>
              <a:buNone/>
              <a:defRPr/>
            </a:pPr>
            <a:r>
              <a:rPr lang="en-US" dirty="0" smtClean="0"/>
              <a:t>Falcon Drilling</a:t>
            </a:r>
          </a:p>
          <a:p>
            <a:pPr marL="0" indent="0" fontAlgn="auto">
              <a:spcAft>
                <a:spcPts val="0"/>
              </a:spcAft>
              <a:buClr>
                <a:schemeClr val="tx1">
                  <a:shade val="95000"/>
                </a:schemeClr>
              </a:buClr>
              <a:buFontTx/>
              <a:buNone/>
              <a:defRPr/>
            </a:pPr>
            <a:r>
              <a:rPr lang="en-US" dirty="0" err="1" smtClean="0"/>
              <a:t>Whipstock</a:t>
            </a:r>
            <a:endParaRPr lang="en-US" dirty="0" smtClean="0"/>
          </a:p>
          <a:p>
            <a:pPr marL="548640" indent="-411480" algn="ctr" fontAlgn="auto">
              <a:spcAft>
                <a:spcPts val="0"/>
              </a:spcAft>
              <a:buClr>
                <a:schemeClr val="tx1">
                  <a:shade val="95000"/>
                </a:schemeClr>
              </a:buClr>
              <a:buFont typeface="Wingdings 2"/>
              <a:buChar char=""/>
              <a:defRPr/>
            </a:pPr>
            <a:endParaRPr lang="en-US" u="sng" dirty="0" smtClean="0"/>
          </a:p>
        </p:txBody>
      </p:sp>
      <p:sp>
        <p:nvSpPr>
          <p:cNvPr id="4" name="Title 1"/>
          <p:cNvSpPr>
            <a:spLocks noGrp="1"/>
          </p:cNvSpPr>
          <p:nvPr>
            <p:ph type="title"/>
          </p:nvPr>
        </p:nvSpPr>
        <p:spPr/>
        <p:txBody>
          <a:bodyPr>
            <a:normAutofit fontScale="90000"/>
          </a:bodyPr>
          <a:lstStyle/>
          <a:p>
            <a:pPr fontAlgn="auto">
              <a:spcAft>
                <a:spcPts val="0"/>
              </a:spcAft>
              <a:defRPr/>
            </a:pPr>
            <a:r>
              <a:rPr lang="en-US" sz="2800" u="sng" dirty="0" smtClean="0">
                <a:solidFill>
                  <a:schemeClr val="tx1"/>
                </a:solidFill>
              </a:rPr>
              <a:t>MANY SERVICE COMPANIES ARE NEEDED IN THE WHOLE PROCESS OF EXPLORATION, DRILLING &amp; PRODUCTION OF OIL &amp; GAS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685800" y="1524001"/>
            <a:ext cx="8229600" cy="4724400"/>
          </a:xfrm>
        </p:spPr>
        <p:txBody>
          <a:bodyPr>
            <a:normAutofit fontScale="92500" lnSpcReduction="20000"/>
          </a:bodyPr>
          <a:lstStyle/>
          <a:p>
            <a:pPr marL="0" indent="0">
              <a:buFontTx/>
              <a:buNone/>
            </a:pPr>
            <a:r>
              <a:rPr lang="en-US" b="1" i="1" u="sng" dirty="0" smtClean="0"/>
              <a:t>PERFORATION </a:t>
            </a:r>
            <a:r>
              <a:rPr lang="en-US" b="1" i="1" u="sng" dirty="0" smtClean="0"/>
              <a:t>COMPANIES</a:t>
            </a:r>
            <a:r>
              <a:rPr lang="en-US" dirty="0" smtClean="0"/>
              <a:t>:</a:t>
            </a:r>
          </a:p>
          <a:p>
            <a:pPr marL="0" indent="0">
              <a:buFontTx/>
              <a:buNone/>
            </a:pPr>
            <a:r>
              <a:rPr lang="en-US" dirty="0" smtClean="0"/>
              <a:t>Halliburton</a:t>
            </a:r>
          </a:p>
          <a:p>
            <a:pPr marL="0" indent="0">
              <a:buFontTx/>
              <a:buNone/>
            </a:pPr>
            <a:r>
              <a:rPr lang="en-US" dirty="0" smtClean="0"/>
              <a:t>Weatherford</a:t>
            </a:r>
          </a:p>
          <a:p>
            <a:pPr marL="0" indent="0">
              <a:buFontTx/>
              <a:buNone/>
            </a:pPr>
            <a:r>
              <a:rPr lang="en-US" dirty="0" smtClean="0"/>
              <a:t>Renegade</a:t>
            </a:r>
          </a:p>
          <a:p>
            <a:pPr marL="0" indent="0">
              <a:buFontTx/>
              <a:buNone/>
            </a:pPr>
            <a:r>
              <a:rPr lang="en-US" dirty="0" smtClean="0"/>
              <a:t>Gray </a:t>
            </a:r>
            <a:r>
              <a:rPr lang="en-US" dirty="0" err="1" smtClean="0"/>
              <a:t>Wireline</a:t>
            </a:r>
            <a:r>
              <a:rPr lang="en-US" dirty="0" smtClean="0"/>
              <a:t/>
            </a:r>
            <a:br>
              <a:rPr lang="en-US" dirty="0" smtClean="0"/>
            </a:br>
            <a:endParaRPr lang="en-US" dirty="0" smtClean="0"/>
          </a:p>
          <a:p>
            <a:pPr marL="0" indent="0">
              <a:buFontTx/>
              <a:buNone/>
            </a:pPr>
            <a:r>
              <a:rPr lang="en-US" b="1" i="1" u="sng" dirty="0" smtClean="0"/>
              <a:t>FRAC SERVICE COMPANIES</a:t>
            </a:r>
            <a:r>
              <a:rPr lang="en-US" dirty="0" smtClean="0"/>
              <a:t>:</a:t>
            </a:r>
          </a:p>
          <a:p>
            <a:pPr marL="0" indent="0">
              <a:buFontTx/>
              <a:buNone/>
            </a:pPr>
            <a:r>
              <a:rPr lang="en-US" dirty="0" smtClean="0"/>
              <a:t>Universal Well Service</a:t>
            </a:r>
          </a:p>
          <a:p>
            <a:pPr marL="0" indent="0">
              <a:buFontTx/>
              <a:buNone/>
            </a:pPr>
            <a:r>
              <a:rPr lang="en-US" dirty="0" smtClean="0"/>
              <a:t>Halliburton</a:t>
            </a:r>
          </a:p>
          <a:p>
            <a:pPr marL="0" indent="0">
              <a:buFontTx/>
              <a:buNone/>
            </a:pPr>
            <a:r>
              <a:rPr lang="en-US" dirty="0" smtClean="0"/>
              <a:t>Weatherford</a:t>
            </a:r>
          </a:p>
          <a:p>
            <a:pPr marL="0" indent="0">
              <a:buFontTx/>
              <a:buNone/>
            </a:pPr>
            <a:r>
              <a:rPr lang="en-US" dirty="0" err="1" smtClean="0"/>
              <a:t>Frac</a:t>
            </a:r>
            <a:r>
              <a:rPr lang="en-US" dirty="0" smtClean="0"/>
              <a:t> Tech</a:t>
            </a:r>
          </a:p>
          <a:p>
            <a:pPr marL="0" indent="0">
              <a:buFontTx/>
              <a:buNone/>
            </a:pPr>
            <a:r>
              <a:rPr lang="en-US" dirty="0" err="1" smtClean="0"/>
              <a:t>Trican</a:t>
            </a:r>
            <a:endParaRPr lang="en-US" dirty="0" smtClean="0"/>
          </a:p>
          <a:p>
            <a:pPr marL="0" indent="0">
              <a:buFontTx/>
              <a:buNone/>
            </a:pPr>
            <a:r>
              <a:rPr lang="en-US" dirty="0" err="1" smtClean="0"/>
              <a:t>Calfrac</a:t>
            </a:r>
            <a:r>
              <a:rPr lang="en-US" dirty="0" smtClean="0"/>
              <a:t>, </a:t>
            </a:r>
            <a:r>
              <a:rPr lang="en-US" dirty="0" err="1" smtClean="0"/>
              <a:t>Pumpco</a:t>
            </a:r>
            <a:endParaRPr lang="en-US" dirty="0" smtClean="0"/>
          </a:p>
          <a:p>
            <a:pPr marL="0" indent="0" algn="ctr">
              <a:buFontTx/>
              <a:buNone/>
            </a:pPr>
            <a:endParaRPr lang="en-US" dirty="0" smtClean="0"/>
          </a:p>
        </p:txBody>
      </p:sp>
      <p:sp>
        <p:nvSpPr>
          <p:cNvPr id="4" name="Title 1"/>
          <p:cNvSpPr>
            <a:spLocks noGrp="1"/>
          </p:cNvSpPr>
          <p:nvPr>
            <p:ph type="title"/>
          </p:nvPr>
        </p:nvSpPr>
        <p:spPr>
          <a:xfrm>
            <a:off x="304800" y="0"/>
            <a:ext cx="8229600" cy="1371600"/>
          </a:xfrm>
        </p:spPr>
        <p:txBody>
          <a:bodyPr>
            <a:normAutofit/>
          </a:bodyPr>
          <a:lstStyle/>
          <a:p>
            <a:pPr fontAlgn="auto">
              <a:spcAft>
                <a:spcPts val="0"/>
              </a:spcAft>
              <a:defRPr/>
            </a:pPr>
            <a:r>
              <a:rPr lang="en-US" sz="2800" u="sng" dirty="0" smtClean="0">
                <a:solidFill>
                  <a:schemeClr val="tx1"/>
                </a:solidFill>
              </a:rPr>
              <a:t>MANY SERVICE COMPANIES ARE NEEDED IN THE WHOLE PROCESS OF EXPLORATION, DRILLING &amp; PRODUCTION OF OIL &amp; GAS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00600"/>
          </a:xfrm>
        </p:spPr>
        <p:txBody>
          <a:bodyPr>
            <a:normAutofit/>
          </a:bodyPr>
          <a:lstStyle/>
          <a:p>
            <a:pPr marL="0" indent="0" fontAlgn="auto">
              <a:spcAft>
                <a:spcPts val="0"/>
              </a:spcAft>
              <a:buClr>
                <a:schemeClr val="tx1">
                  <a:shade val="95000"/>
                </a:schemeClr>
              </a:buClr>
              <a:buFontTx/>
              <a:buNone/>
              <a:defRPr/>
            </a:pPr>
            <a:r>
              <a:rPr lang="en-US" dirty="0" smtClean="0"/>
              <a:t>Companies involved in reclaim of land will normally be the same as the company that constructed the location.</a:t>
            </a:r>
          </a:p>
          <a:p>
            <a:pPr marL="548640" indent="-411480" fontAlgn="auto">
              <a:spcAft>
                <a:spcPts val="0"/>
              </a:spcAft>
              <a:buClr>
                <a:schemeClr val="tx1">
                  <a:shade val="95000"/>
                </a:schemeClr>
              </a:buClr>
              <a:buFont typeface="Wingdings 2"/>
              <a:buChar char=""/>
              <a:defRPr/>
            </a:pPr>
            <a:endParaRPr lang="en-US" dirty="0"/>
          </a:p>
          <a:p>
            <a:pPr marL="0" indent="0" fontAlgn="auto">
              <a:spcAft>
                <a:spcPts val="0"/>
              </a:spcAft>
              <a:buClr>
                <a:schemeClr val="tx1">
                  <a:shade val="95000"/>
                </a:schemeClr>
              </a:buClr>
              <a:buFontTx/>
              <a:buNone/>
              <a:defRPr/>
            </a:pPr>
            <a:r>
              <a:rPr lang="en-US" b="1" i="1" u="sng" dirty="0" smtClean="0"/>
              <a:t>Companies that set production equipment &amp; provide roustabout services:</a:t>
            </a:r>
          </a:p>
          <a:p>
            <a:pPr marL="0" indent="0" fontAlgn="auto">
              <a:spcAft>
                <a:spcPts val="0"/>
              </a:spcAft>
              <a:buClr>
                <a:schemeClr val="tx1">
                  <a:shade val="95000"/>
                </a:schemeClr>
              </a:buClr>
              <a:buFontTx/>
              <a:buNone/>
              <a:defRPr/>
            </a:pPr>
            <a:endParaRPr lang="en-US" dirty="0" smtClean="0"/>
          </a:p>
          <a:p>
            <a:pPr marL="0" indent="0" fontAlgn="auto">
              <a:spcAft>
                <a:spcPts val="0"/>
              </a:spcAft>
              <a:buClr>
                <a:schemeClr val="tx1">
                  <a:shade val="95000"/>
                </a:schemeClr>
              </a:buClr>
              <a:buFontTx/>
              <a:buNone/>
              <a:defRPr/>
            </a:pPr>
            <a:r>
              <a:rPr lang="en-US" dirty="0" smtClean="0"/>
              <a:t>Green Roustabout Services</a:t>
            </a:r>
          </a:p>
          <a:p>
            <a:pPr marL="0" indent="0" fontAlgn="auto">
              <a:spcAft>
                <a:spcPts val="0"/>
              </a:spcAft>
              <a:buClr>
                <a:schemeClr val="tx1">
                  <a:shade val="95000"/>
                </a:schemeClr>
              </a:buClr>
              <a:buFontTx/>
              <a:buNone/>
              <a:defRPr/>
            </a:pPr>
            <a:r>
              <a:rPr lang="en-US" dirty="0" smtClean="0"/>
              <a:t>GFS</a:t>
            </a:r>
          </a:p>
          <a:p>
            <a:pPr marL="0" indent="0" fontAlgn="auto">
              <a:spcAft>
                <a:spcPts val="0"/>
              </a:spcAft>
              <a:buClr>
                <a:schemeClr val="tx1">
                  <a:shade val="95000"/>
                </a:schemeClr>
              </a:buClr>
              <a:buFontTx/>
              <a:buNone/>
              <a:defRPr/>
            </a:pPr>
            <a:r>
              <a:rPr lang="en-US" dirty="0" smtClean="0"/>
              <a:t>Richey Oilfield Service (ROC)</a:t>
            </a:r>
            <a:endParaRPr lang="en-US" dirty="0"/>
          </a:p>
        </p:txBody>
      </p:sp>
      <p:sp>
        <p:nvSpPr>
          <p:cNvPr id="4" name="Title 1"/>
          <p:cNvSpPr>
            <a:spLocks noGrp="1"/>
          </p:cNvSpPr>
          <p:nvPr>
            <p:ph type="title"/>
          </p:nvPr>
        </p:nvSpPr>
        <p:spPr>
          <a:xfrm>
            <a:off x="457200" y="0"/>
            <a:ext cx="8229600" cy="1417638"/>
          </a:xfrm>
        </p:spPr>
        <p:txBody>
          <a:bodyPr>
            <a:normAutofit/>
          </a:bodyPr>
          <a:lstStyle/>
          <a:p>
            <a:pPr fontAlgn="auto">
              <a:spcAft>
                <a:spcPts val="0"/>
              </a:spcAft>
              <a:defRPr/>
            </a:pPr>
            <a:r>
              <a:rPr lang="en-US" sz="2400" u="sng" dirty="0" smtClean="0">
                <a:solidFill>
                  <a:schemeClr val="tx1"/>
                </a:solidFill>
              </a:rPr>
              <a:t>MANY SERVICE COMPANIES ARE NEEDED IN THE WHOLE PROCESS OF EXPLORATION, DRILLING &amp; PRODUCTION OF OIL &amp; GAS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normAutofit/>
          </a:bodyPr>
          <a:lstStyle/>
          <a:p>
            <a:pPr marL="0" indent="0">
              <a:buFontTx/>
              <a:buNone/>
            </a:pPr>
            <a:r>
              <a:rPr lang="en-US" u="sng" smtClean="0"/>
              <a:t>All wells &amp; pipelines &amp; meter locations are monitored by broadband internet telemetry</a:t>
            </a:r>
            <a:r>
              <a:rPr lang="en-US" smtClean="0"/>
              <a:t>.</a:t>
            </a:r>
          </a:p>
          <a:p>
            <a:pPr marL="0" indent="0">
              <a:buFontTx/>
              <a:buNone/>
            </a:pPr>
            <a:endParaRPr lang="en-US" smtClean="0"/>
          </a:p>
          <a:p>
            <a:pPr marL="0" indent="0">
              <a:buFontTx/>
              <a:buNone/>
            </a:pPr>
            <a:r>
              <a:rPr lang="en-US" smtClean="0"/>
              <a:t>Companies can monitor, increase flow rates &amp; be notified of problems in the field by this technology.</a:t>
            </a:r>
          </a:p>
          <a:p>
            <a:pPr marL="0" indent="0">
              <a:buFontTx/>
              <a:buNone/>
            </a:pPr>
            <a:endParaRPr lang="en-US" smtClean="0"/>
          </a:p>
          <a:p>
            <a:pPr marL="0" indent="0">
              <a:buFontTx/>
              <a:buNone/>
            </a:pPr>
            <a:r>
              <a:rPr lang="en-US" smtClean="0"/>
              <a:t>One of the major companies working in this field for the oil &amp; gas business is:</a:t>
            </a:r>
          </a:p>
          <a:p>
            <a:pPr marL="0" indent="0">
              <a:buFontTx/>
              <a:buNone/>
            </a:pPr>
            <a:r>
              <a:rPr lang="en-US" smtClean="0"/>
              <a:t>Grace Automation </a:t>
            </a:r>
          </a:p>
          <a:p>
            <a:pPr marL="0" indent="0">
              <a:buFontTx/>
              <a:buNone/>
            </a:pPr>
            <a:endParaRPr lang="en-US" smtClean="0"/>
          </a:p>
        </p:txBody>
      </p:sp>
      <p:sp>
        <p:nvSpPr>
          <p:cNvPr id="16386" name="Title 1"/>
          <p:cNvSpPr>
            <a:spLocks noGrp="1"/>
          </p:cNvSpPr>
          <p:nvPr>
            <p:ph type="title"/>
          </p:nvPr>
        </p:nvSpPr>
        <p:spPr/>
        <p:txBody>
          <a:bodyPr/>
          <a:lstStyle/>
          <a:p>
            <a:pPr fontAlgn="auto">
              <a:spcAft>
                <a:spcPts val="0"/>
              </a:spcAft>
              <a:defRPr/>
            </a:pPr>
            <a:r>
              <a:rPr lang="en-US" sz="2800" u="sng" dirty="0" smtClean="0">
                <a:solidFill>
                  <a:schemeClr val="tx1"/>
                </a:solidFill>
              </a:rPr>
              <a:t>WELL PRODUCTION ELECTRONICS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normAutofit/>
          </a:bodyPr>
          <a:lstStyle/>
          <a:p>
            <a:pPr marL="0" indent="0">
              <a:buFontTx/>
              <a:buNone/>
            </a:pPr>
            <a:r>
              <a:rPr lang="en-US" u="sng" smtClean="0"/>
              <a:t>In Appalachia</a:t>
            </a:r>
            <a:r>
              <a:rPr lang="en-US" smtClean="0"/>
              <a:t>:</a:t>
            </a:r>
          </a:p>
          <a:p>
            <a:pPr marL="0" indent="0">
              <a:buFontTx/>
              <a:buNone/>
            </a:pPr>
            <a:endParaRPr lang="en-US" smtClean="0"/>
          </a:p>
          <a:p>
            <a:pPr marL="0" indent="0">
              <a:buFontTx/>
              <a:buNone/>
            </a:pPr>
            <a:r>
              <a:rPr lang="en-US" smtClean="0"/>
              <a:t>Pride of the Hills. Big Prairie, Ohio</a:t>
            </a:r>
          </a:p>
          <a:p>
            <a:pPr marL="0" indent="0">
              <a:buFontTx/>
              <a:buNone/>
            </a:pPr>
            <a:endParaRPr lang="en-US" smtClean="0"/>
          </a:p>
          <a:p>
            <a:pPr marL="0" indent="0">
              <a:buFontTx/>
              <a:buNone/>
            </a:pPr>
            <a:r>
              <a:rPr lang="en-US" smtClean="0"/>
              <a:t>American Pressure Vessel Co.(A Westerman Co.) Bremen, Ohio</a:t>
            </a:r>
          </a:p>
          <a:p>
            <a:pPr marL="0" indent="0">
              <a:buFontTx/>
              <a:buNone/>
            </a:pPr>
            <a:endParaRPr lang="en-US" smtClean="0"/>
          </a:p>
          <a:p>
            <a:pPr marL="0" indent="0">
              <a:buFontTx/>
              <a:buNone/>
            </a:pPr>
            <a:r>
              <a:rPr lang="en-US" smtClean="0"/>
              <a:t>Cameron Valves. Pennsylvania,Houston,TX</a:t>
            </a:r>
          </a:p>
        </p:txBody>
      </p:sp>
      <p:sp>
        <p:nvSpPr>
          <p:cNvPr id="17410" name="Title 1"/>
          <p:cNvSpPr>
            <a:spLocks noGrp="1"/>
          </p:cNvSpPr>
          <p:nvPr>
            <p:ph type="title"/>
          </p:nvPr>
        </p:nvSpPr>
        <p:spPr/>
        <p:txBody>
          <a:bodyPr>
            <a:normAutofit/>
          </a:bodyPr>
          <a:lstStyle/>
          <a:p>
            <a:pPr fontAlgn="auto">
              <a:spcAft>
                <a:spcPts val="0"/>
              </a:spcAft>
              <a:defRPr/>
            </a:pPr>
            <a:r>
              <a:rPr lang="en-US" sz="2800" u="sng" dirty="0" smtClean="0">
                <a:solidFill>
                  <a:schemeClr val="tx1"/>
                </a:solidFill>
              </a:rPr>
              <a:t>FABRICATORS OF OILFIELD EQUIPMENT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normAutofit/>
          </a:bodyPr>
          <a:lstStyle/>
          <a:p>
            <a:pPr marL="0" indent="0">
              <a:buFontTx/>
              <a:buNone/>
            </a:pPr>
            <a:r>
              <a:rPr lang="en-US" smtClean="0"/>
              <a:t>This maybe a market if you own a fab shop that you could break in the business locally.</a:t>
            </a:r>
          </a:p>
          <a:p>
            <a:pPr marL="0" indent="0">
              <a:buFontTx/>
              <a:buNone/>
            </a:pPr>
            <a:endParaRPr lang="en-US" smtClean="0"/>
          </a:p>
          <a:p>
            <a:pPr marL="0" indent="0">
              <a:buFontTx/>
              <a:buNone/>
            </a:pPr>
            <a:r>
              <a:rPr lang="en-US" smtClean="0"/>
              <a:t>A lot of the equipment must meet oilfield specs on pressure &amp; safety standards and companies like a “cookie cutter” approach to setting up their locations all the same.</a:t>
            </a:r>
          </a:p>
          <a:p>
            <a:pPr marL="0" indent="0">
              <a:buFontTx/>
              <a:buNone/>
            </a:pPr>
            <a:endParaRPr lang="en-US" smtClean="0"/>
          </a:p>
          <a:p>
            <a:pPr marL="0" indent="0">
              <a:buFontTx/>
              <a:buNone/>
            </a:pPr>
            <a:r>
              <a:rPr lang="en-US" smtClean="0"/>
              <a:t>A plug and play approach…..</a:t>
            </a:r>
          </a:p>
        </p:txBody>
      </p:sp>
      <p:sp>
        <p:nvSpPr>
          <p:cNvPr id="18434" name="Title 1"/>
          <p:cNvSpPr>
            <a:spLocks noGrp="1"/>
          </p:cNvSpPr>
          <p:nvPr>
            <p:ph type="title"/>
          </p:nvPr>
        </p:nvSpPr>
        <p:spPr>
          <a:xfrm>
            <a:off x="457200" y="304800"/>
            <a:ext cx="8534400" cy="911352"/>
          </a:xfrm>
        </p:spPr>
        <p:txBody>
          <a:bodyPr>
            <a:noAutofit/>
          </a:bodyPr>
          <a:lstStyle/>
          <a:p>
            <a:pPr fontAlgn="auto">
              <a:spcAft>
                <a:spcPts val="0"/>
              </a:spcAft>
              <a:defRPr/>
            </a:pPr>
            <a:r>
              <a:rPr lang="en-US" sz="2800" u="sng" dirty="0" smtClean="0">
                <a:solidFill>
                  <a:schemeClr val="tx1"/>
                </a:solidFill>
              </a:rPr>
              <a:t>FABRICATORS OF OILFIELD EQUIPMENT</a:t>
            </a:r>
            <a:endParaRPr lang="en-US" sz="2800" dirty="0" smtClean="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p:cNvSpPr>
            <a:spLocks noGrp="1"/>
          </p:cNvSpPr>
          <p:nvPr>
            <p:ph idx="1"/>
          </p:nvPr>
        </p:nvSpPr>
        <p:spPr>
          <a:xfrm>
            <a:off x="457200" y="1775191"/>
            <a:ext cx="8229600" cy="4778009"/>
          </a:xfrm>
        </p:spPr>
        <p:txBody>
          <a:bodyPr>
            <a:normAutofit lnSpcReduction="10000"/>
          </a:bodyPr>
          <a:lstStyle/>
          <a:p>
            <a:pPr marL="0" indent="0">
              <a:buFontTx/>
              <a:buNone/>
            </a:pPr>
            <a:r>
              <a:rPr lang="en-US" dirty="0" smtClean="0"/>
              <a:t>A lot of service companies have to go outside the area for the parts they need for their equipment.  The major suppliers are from Texas and Oklahoma.</a:t>
            </a:r>
          </a:p>
          <a:p>
            <a:pPr marL="0" indent="0">
              <a:buFontTx/>
              <a:buNone/>
            </a:pPr>
            <a:r>
              <a:rPr lang="en-US" dirty="0" smtClean="0"/>
              <a:t>Some service companies have expressed desires for local companies to manufacture fittings, valves they need for their operations.  Isn’t happening right now.</a:t>
            </a:r>
          </a:p>
          <a:p>
            <a:pPr marL="0" indent="0">
              <a:buFontTx/>
              <a:buNone/>
            </a:pPr>
            <a:r>
              <a:rPr lang="en-US" dirty="0" smtClean="0"/>
              <a:t/>
            </a:r>
            <a:br>
              <a:rPr lang="en-US" dirty="0" smtClean="0"/>
            </a:br>
            <a:r>
              <a:rPr lang="en-US" dirty="0" smtClean="0"/>
              <a:t>Need </a:t>
            </a:r>
            <a:r>
              <a:rPr lang="en-US" dirty="0" smtClean="0"/>
              <a:t>to get with the service companies </a:t>
            </a:r>
            <a:r>
              <a:rPr lang="en-US" dirty="0" err="1" smtClean="0"/>
              <a:t>frac,flowback</a:t>
            </a:r>
            <a:r>
              <a:rPr lang="en-US" dirty="0" smtClean="0"/>
              <a:t>, to get the desired specs.  (Universal Well Service, Halliburton)</a:t>
            </a:r>
          </a:p>
        </p:txBody>
      </p:sp>
      <p:sp>
        <p:nvSpPr>
          <p:cNvPr id="19458" name="Title 1"/>
          <p:cNvSpPr>
            <a:spLocks noGrp="1"/>
          </p:cNvSpPr>
          <p:nvPr>
            <p:ph type="title"/>
          </p:nvPr>
        </p:nvSpPr>
        <p:spPr/>
        <p:txBody>
          <a:bodyPr/>
          <a:lstStyle/>
          <a:p>
            <a:pPr fontAlgn="auto">
              <a:spcAft>
                <a:spcPts val="0"/>
              </a:spcAft>
              <a:defRPr/>
            </a:pPr>
            <a:r>
              <a:rPr lang="en-US" sz="3200" u="sng" dirty="0" smtClean="0">
                <a:solidFill>
                  <a:schemeClr val="tx1"/>
                </a:solidFill>
              </a:rPr>
              <a:t>OILFIELD PARTS &amp; SUPPLIES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533400" y="1828800"/>
            <a:ext cx="8153400" cy="4343400"/>
          </a:xfrm>
        </p:spPr>
        <p:txBody>
          <a:bodyPr>
            <a:normAutofit lnSpcReduction="10000"/>
          </a:bodyPr>
          <a:lstStyle/>
          <a:p>
            <a:pPr marL="548640" indent="-411480">
              <a:lnSpc>
                <a:spcPct val="80000"/>
              </a:lnSpc>
              <a:buClr>
                <a:schemeClr val="tx1">
                  <a:shade val="95000"/>
                </a:schemeClr>
              </a:buClr>
              <a:buNone/>
              <a:defRPr/>
            </a:pPr>
            <a:r>
              <a:rPr lang="en-US" dirty="0" smtClean="0"/>
              <a:t>Most companies raise capital some way, shape or form to provide income based on the sale of oil, natural gas or liquids.</a:t>
            </a:r>
          </a:p>
          <a:p>
            <a:pPr marL="548640" indent="-411480">
              <a:lnSpc>
                <a:spcPct val="80000"/>
              </a:lnSpc>
              <a:buClr>
                <a:schemeClr val="tx1">
                  <a:shade val="95000"/>
                </a:schemeClr>
              </a:buClr>
              <a:buNone/>
              <a:defRPr/>
            </a:pPr>
            <a:endParaRPr lang="en-US" dirty="0"/>
          </a:p>
          <a:p>
            <a:pPr marL="548640" indent="-411480">
              <a:lnSpc>
                <a:spcPct val="80000"/>
              </a:lnSpc>
              <a:buClr>
                <a:schemeClr val="tx1">
                  <a:shade val="95000"/>
                </a:schemeClr>
              </a:buClr>
              <a:buNone/>
              <a:defRPr/>
            </a:pPr>
            <a:r>
              <a:rPr lang="en-US" dirty="0" smtClean="0"/>
              <a:t>Income is derived from the cost of doing business in this case, the cost of exploration &amp; drilling &amp; producing a well.  This cost is usually expressed in the cost per </a:t>
            </a:r>
            <a:r>
              <a:rPr lang="en-US" dirty="0" err="1" smtClean="0"/>
              <a:t>Mcf</a:t>
            </a:r>
            <a:r>
              <a:rPr lang="en-US" dirty="0" smtClean="0"/>
              <a:t> of gas or gas equivalent of liquids.</a:t>
            </a:r>
          </a:p>
          <a:p>
            <a:pPr marL="548640" indent="-411480">
              <a:lnSpc>
                <a:spcPct val="80000"/>
              </a:lnSpc>
              <a:buClr>
                <a:schemeClr val="tx1">
                  <a:shade val="95000"/>
                </a:schemeClr>
              </a:buClr>
              <a:buNone/>
              <a:defRPr/>
            </a:pPr>
            <a:endParaRPr lang="en-US" dirty="0"/>
          </a:p>
          <a:p>
            <a:pPr marL="548640" indent="-411480">
              <a:lnSpc>
                <a:spcPct val="80000"/>
              </a:lnSpc>
              <a:buClr>
                <a:schemeClr val="tx1">
                  <a:shade val="95000"/>
                </a:schemeClr>
              </a:buClr>
              <a:buNone/>
              <a:defRPr/>
            </a:pPr>
            <a:r>
              <a:rPr lang="en-US" dirty="0" smtClean="0"/>
              <a:t>Ex. $1.00 per </a:t>
            </a:r>
            <a:r>
              <a:rPr lang="en-US" dirty="0" err="1" smtClean="0"/>
              <a:t>Mcf</a:t>
            </a:r>
            <a:r>
              <a:rPr lang="en-US" dirty="0" smtClean="0"/>
              <a:t> cost of exploration, drilling and production is subtracted from the income derived from the sale of gas, $4.00 per </a:t>
            </a:r>
            <a:r>
              <a:rPr lang="en-US" dirty="0" err="1" smtClean="0"/>
              <a:t>Mcf</a:t>
            </a:r>
            <a:r>
              <a:rPr lang="en-US" dirty="0" smtClean="0"/>
              <a:t>.</a:t>
            </a:r>
            <a:endParaRPr lang="en-US" b="1" dirty="0" smtClean="0"/>
          </a:p>
          <a:p>
            <a:pPr marL="0" indent="0" fontAlgn="auto">
              <a:lnSpc>
                <a:spcPct val="80000"/>
              </a:lnSpc>
              <a:spcAft>
                <a:spcPts val="0"/>
              </a:spcAft>
              <a:buClr>
                <a:schemeClr val="tx1">
                  <a:shade val="95000"/>
                </a:schemeClr>
              </a:buClr>
              <a:buFontTx/>
              <a:buNone/>
              <a:defRPr/>
            </a:pPr>
            <a:endParaRPr lang="en-US" b="1" dirty="0" smtClean="0"/>
          </a:p>
          <a:p>
            <a:pPr marL="548640" indent="-411480" fontAlgn="auto">
              <a:lnSpc>
                <a:spcPct val="80000"/>
              </a:lnSpc>
              <a:spcAft>
                <a:spcPts val="0"/>
              </a:spcAft>
              <a:buClr>
                <a:schemeClr val="tx1">
                  <a:shade val="95000"/>
                </a:schemeClr>
              </a:buClr>
              <a:buFont typeface="Wingdings 2"/>
              <a:buChar char=""/>
              <a:defRPr/>
            </a:pPr>
            <a:endParaRPr lang="en-US" b="1" dirty="0" smtClean="0"/>
          </a:p>
        </p:txBody>
      </p:sp>
      <p:sp>
        <p:nvSpPr>
          <p:cNvPr id="2050" name="Rectangle 2"/>
          <p:cNvSpPr>
            <a:spLocks noGrp="1" noChangeArrowheads="1"/>
          </p:cNvSpPr>
          <p:nvPr>
            <p:ph type="title"/>
          </p:nvPr>
        </p:nvSpPr>
        <p:spPr>
          <a:xfrm>
            <a:off x="533400" y="0"/>
            <a:ext cx="7848600" cy="1371600"/>
          </a:xfrm>
        </p:spPr>
        <p:txBody>
          <a:bodyPr/>
          <a:lstStyle/>
          <a:p>
            <a:pPr fontAlgn="auto">
              <a:spcAft>
                <a:spcPts val="0"/>
              </a:spcAft>
              <a:defRPr/>
            </a:pPr>
            <a:r>
              <a:rPr lang="en-US" sz="3600" u="sng" dirty="0" smtClean="0">
                <a:solidFill>
                  <a:schemeClr val="tx1"/>
                </a:solidFill>
              </a:rPr>
              <a:t>OIL &amp; GAS COMPANIES AND BOTTOM LINE &amp; CULTURE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p:txBody>
          <a:bodyPr>
            <a:normAutofit/>
          </a:bodyPr>
          <a:lstStyle/>
          <a:p>
            <a:pPr marL="0" indent="0">
              <a:buFontTx/>
              <a:buNone/>
            </a:pPr>
            <a:endParaRPr lang="en-US" smtClean="0"/>
          </a:p>
          <a:p>
            <a:pPr marL="0" indent="0">
              <a:buFontTx/>
              <a:buNone/>
            </a:pPr>
            <a:r>
              <a:rPr lang="en-US" smtClean="0"/>
              <a:t>In the immediate future yes there will be a need with the transient workforce coming in from out West.  In the longer term when more workers are hired in PA, OH, etc…No it won’t be needed because they will all live at home.</a:t>
            </a:r>
          </a:p>
          <a:p>
            <a:pPr marL="0" indent="0">
              <a:buFontTx/>
              <a:buNone/>
            </a:pPr>
            <a:endParaRPr lang="en-US" smtClean="0"/>
          </a:p>
          <a:p>
            <a:pPr marL="0" indent="0">
              <a:buFontTx/>
              <a:buNone/>
            </a:pPr>
            <a:r>
              <a:rPr lang="en-US" smtClean="0"/>
              <a:t>Right now, services needed are commercial laundry &amp; cleaning of office and living quarters on rig locations and in the community.</a:t>
            </a:r>
          </a:p>
          <a:p>
            <a:pPr marL="0" indent="0">
              <a:buFontTx/>
              <a:buNone/>
            </a:pPr>
            <a:endParaRPr lang="en-US" smtClean="0"/>
          </a:p>
        </p:txBody>
      </p:sp>
      <p:sp>
        <p:nvSpPr>
          <p:cNvPr id="20482" name="Title 1"/>
          <p:cNvSpPr>
            <a:spLocks noGrp="1"/>
          </p:cNvSpPr>
          <p:nvPr>
            <p:ph type="title"/>
          </p:nvPr>
        </p:nvSpPr>
        <p:spPr/>
        <p:txBody>
          <a:bodyPr>
            <a:normAutofit/>
          </a:bodyPr>
          <a:lstStyle/>
          <a:p>
            <a:pPr fontAlgn="auto">
              <a:spcAft>
                <a:spcPts val="0"/>
              </a:spcAft>
              <a:defRPr/>
            </a:pPr>
            <a:r>
              <a:rPr lang="en-US" sz="2800" u="sng" dirty="0" smtClean="0">
                <a:solidFill>
                  <a:schemeClr val="tx1"/>
                </a:solidFill>
              </a:rPr>
              <a:t>SUPPLYING FOOD, HOUSING, CLEANING SERVICES TO THE OILFIELD WORKERS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p:txBody>
          <a:bodyPr>
            <a:normAutofit/>
          </a:bodyPr>
          <a:lstStyle/>
          <a:p>
            <a:pPr marL="0" indent="0">
              <a:buFontTx/>
              <a:buNone/>
            </a:pPr>
            <a:r>
              <a:rPr lang="en-US" smtClean="0"/>
              <a:t>Right now in Washington Co., PA and other areas some companies or individuals are providing not only laundry and cleaning services to the workers but actually shopping for groceries when they are away on days off or at work.  </a:t>
            </a:r>
          </a:p>
          <a:p>
            <a:pPr marL="0" indent="0">
              <a:buFontTx/>
              <a:buNone/>
            </a:pPr>
            <a:endParaRPr lang="en-US" smtClean="0"/>
          </a:p>
          <a:p>
            <a:pPr marL="0" indent="0">
              <a:buFontTx/>
              <a:buNone/>
            </a:pPr>
            <a:r>
              <a:rPr lang="en-US" smtClean="0"/>
              <a:t>Just something they don’t have to worry about and can be handled by a service company.</a:t>
            </a:r>
          </a:p>
        </p:txBody>
      </p:sp>
      <p:sp>
        <p:nvSpPr>
          <p:cNvPr id="21506" name="Title 1"/>
          <p:cNvSpPr>
            <a:spLocks noGrp="1"/>
          </p:cNvSpPr>
          <p:nvPr>
            <p:ph type="title"/>
          </p:nvPr>
        </p:nvSpPr>
        <p:spPr/>
        <p:txBody>
          <a:bodyPr>
            <a:normAutofit/>
          </a:bodyPr>
          <a:lstStyle/>
          <a:p>
            <a:pPr fontAlgn="auto">
              <a:spcAft>
                <a:spcPts val="0"/>
              </a:spcAft>
              <a:defRPr/>
            </a:pPr>
            <a:r>
              <a:rPr lang="en-US" sz="4000" dirty="0" smtClean="0">
                <a:solidFill>
                  <a:schemeClr val="tx1"/>
                </a:solidFill>
              </a:rPr>
              <a:t>Service Companies</a:t>
            </a:r>
            <a:endParaRPr lang="en-US" sz="4000" dirty="0" smtClean="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57200" y="1447800"/>
            <a:ext cx="8229600" cy="5029200"/>
          </a:xfrm>
        </p:spPr>
        <p:txBody>
          <a:bodyPr>
            <a:normAutofit lnSpcReduction="10000"/>
          </a:bodyPr>
          <a:lstStyle/>
          <a:p>
            <a:pPr marL="0" indent="0">
              <a:buFontTx/>
              <a:buNone/>
            </a:pPr>
            <a:r>
              <a:rPr lang="en-US" smtClean="0"/>
              <a:t>Catering services are a big deal on a well location especially during the frac jobs.  </a:t>
            </a:r>
          </a:p>
          <a:p>
            <a:pPr marL="0" indent="0">
              <a:buFontTx/>
              <a:buNone/>
            </a:pPr>
            <a:r>
              <a:rPr lang="en-US" smtClean="0"/>
              <a:t>There are more individuals on location during these events and work at minimum 12 hr. shifts without leaving the location. </a:t>
            </a:r>
          </a:p>
          <a:p>
            <a:pPr marL="0" indent="0">
              <a:buFontTx/>
              <a:buNone/>
            </a:pPr>
            <a:r>
              <a:rPr lang="en-US" smtClean="0"/>
              <a:t>They provide 3 meals a day for as many days that they need to during the frac jobs. Two days to twelve….Then they move onto the next job site.</a:t>
            </a:r>
          </a:p>
          <a:p>
            <a:pPr marL="0" indent="0">
              <a:buFontTx/>
              <a:buNone/>
            </a:pPr>
            <a:r>
              <a:rPr lang="en-US" smtClean="0"/>
              <a:t>These catering services must carry liability insurance in case there are any issues with food poisoning, etc., as well as the safety issues.</a:t>
            </a:r>
          </a:p>
        </p:txBody>
      </p:sp>
      <p:sp>
        <p:nvSpPr>
          <p:cNvPr id="22530" name="Title 1"/>
          <p:cNvSpPr>
            <a:spLocks noGrp="1"/>
          </p:cNvSpPr>
          <p:nvPr>
            <p:ph type="title"/>
          </p:nvPr>
        </p:nvSpPr>
        <p:spPr/>
        <p:txBody>
          <a:bodyPr>
            <a:normAutofit/>
          </a:bodyPr>
          <a:lstStyle/>
          <a:p>
            <a:pPr fontAlgn="auto">
              <a:spcAft>
                <a:spcPts val="0"/>
              </a:spcAft>
              <a:defRPr/>
            </a:pPr>
            <a:r>
              <a:rPr lang="en-US" sz="4000" dirty="0" smtClean="0">
                <a:solidFill>
                  <a:schemeClr val="tx1"/>
                </a:solidFill>
              </a:rPr>
              <a:t>Service Companies</a:t>
            </a:r>
            <a:endParaRPr lang="en-US" sz="4000" dirty="0" smtClean="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p:txBody>
          <a:bodyPr>
            <a:normAutofit/>
          </a:bodyPr>
          <a:lstStyle/>
          <a:p>
            <a:pPr marL="0" indent="0">
              <a:buFontTx/>
              <a:buNone/>
            </a:pPr>
            <a:r>
              <a:rPr lang="en-US" smtClean="0"/>
              <a:t>In some areas where drilling is taking place in PA there are food service vans that are traveling around the countryside providing “curbside” food-coffee, sandwiches, soft drinks and incidentals like smokeless tobacco products for the workers.</a:t>
            </a:r>
          </a:p>
          <a:p>
            <a:pPr marL="0" indent="0">
              <a:buFontTx/>
              <a:buNone/>
            </a:pPr>
            <a:endParaRPr lang="en-US" smtClean="0"/>
          </a:p>
          <a:p>
            <a:pPr marL="0" indent="0">
              <a:buFontTx/>
              <a:buNone/>
            </a:pPr>
            <a:r>
              <a:rPr lang="en-US" smtClean="0"/>
              <a:t>You obviously have to get the appropriate permits in the towns you would be operating in to do this like anything else….</a:t>
            </a:r>
          </a:p>
        </p:txBody>
      </p:sp>
      <p:sp>
        <p:nvSpPr>
          <p:cNvPr id="23554" name="Title 1"/>
          <p:cNvSpPr>
            <a:spLocks noGrp="1"/>
          </p:cNvSpPr>
          <p:nvPr>
            <p:ph type="title"/>
          </p:nvPr>
        </p:nvSpPr>
        <p:spPr/>
        <p:txBody>
          <a:bodyPr/>
          <a:lstStyle/>
          <a:p>
            <a:pPr fontAlgn="auto">
              <a:spcAft>
                <a:spcPts val="0"/>
              </a:spcAft>
              <a:defRPr/>
            </a:pPr>
            <a:r>
              <a:rPr lang="en-US" dirty="0" smtClean="0">
                <a:solidFill>
                  <a:schemeClr val="tx1"/>
                </a:solidFill>
              </a:rPr>
              <a:t>Service  Companies</a:t>
            </a:r>
            <a:endParaRPr lang="en-US" dirty="0" smtClean="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a:xfrm>
            <a:off x="533400" y="1828800"/>
            <a:ext cx="8229600" cy="4625609"/>
          </a:xfrm>
        </p:spPr>
        <p:txBody>
          <a:bodyPr>
            <a:normAutofit/>
          </a:bodyPr>
          <a:lstStyle/>
          <a:p>
            <a:pPr marL="0" indent="0">
              <a:buFontTx/>
              <a:buNone/>
            </a:pPr>
            <a:r>
              <a:rPr lang="en-US" dirty="0" smtClean="0"/>
              <a:t>Depending on the size of the company, the local operations office of a company is managed by usually the Vice President of Operations.  Everything goes through this position.  The various depts. are as follows:</a:t>
            </a:r>
          </a:p>
          <a:p>
            <a:pPr marL="292608" lvl="1" indent="0">
              <a:buFontTx/>
              <a:buNone/>
            </a:pPr>
            <a:r>
              <a:rPr lang="en-US" dirty="0" smtClean="0"/>
              <a:t>-Drilling</a:t>
            </a:r>
          </a:p>
          <a:p>
            <a:pPr marL="292608" lvl="1" indent="0">
              <a:buFontTx/>
              <a:buNone/>
            </a:pPr>
            <a:r>
              <a:rPr lang="en-US" dirty="0" smtClean="0"/>
              <a:t>-Engineering: Completions &amp; Reservoir</a:t>
            </a:r>
          </a:p>
          <a:p>
            <a:pPr marL="292608" lvl="1" indent="0">
              <a:buFontTx/>
              <a:buNone/>
            </a:pPr>
            <a:r>
              <a:rPr lang="en-US" dirty="0" smtClean="0"/>
              <a:t>-Environmental &amp; Regulatory: Civil/Environmental Engineering and staff.</a:t>
            </a:r>
          </a:p>
          <a:p>
            <a:pPr marL="292608" lvl="1" indent="0">
              <a:buFontTx/>
              <a:buNone/>
            </a:pPr>
            <a:r>
              <a:rPr lang="en-US" dirty="0" smtClean="0"/>
              <a:t>-Exploration &amp; Geology</a:t>
            </a:r>
          </a:p>
          <a:p>
            <a:pPr marL="292608" lvl="1" indent="0">
              <a:buFontTx/>
              <a:buNone/>
            </a:pPr>
            <a:r>
              <a:rPr lang="en-US" dirty="0" smtClean="0"/>
              <a:t>-Midstream or Production Engineering</a:t>
            </a:r>
          </a:p>
          <a:p>
            <a:pPr marL="0" indent="0">
              <a:buFontTx/>
              <a:buNone/>
            </a:pPr>
            <a:endParaRPr lang="en-US" dirty="0" smtClean="0"/>
          </a:p>
          <a:p>
            <a:pPr marL="0" indent="0">
              <a:buFontTx/>
              <a:buNone/>
            </a:pPr>
            <a:endParaRPr lang="en-US" dirty="0" smtClean="0"/>
          </a:p>
        </p:txBody>
      </p:sp>
      <p:sp>
        <p:nvSpPr>
          <p:cNvPr id="24578" name="Title 1"/>
          <p:cNvSpPr>
            <a:spLocks noGrp="1"/>
          </p:cNvSpPr>
          <p:nvPr>
            <p:ph type="title"/>
          </p:nvPr>
        </p:nvSpPr>
        <p:spPr/>
        <p:txBody>
          <a:bodyPr>
            <a:normAutofit/>
          </a:bodyPr>
          <a:lstStyle/>
          <a:p>
            <a:pPr fontAlgn="auto">
              <a:spcAft>
                <a:spcPts val="0"/>
              </a:spcAft>
              <a:defRPr/>
            </a:pPr>
            <a:r>
              <a:rPr lang="en-US" sz="3200" dirty="0" smtClean="0">
                <a:solidFill>
                  <a:schemeClr val="tx1"/>
                </a:solidFill>
              </a:rPr>
              <a:t>ORGANIZATIONAL CHART OF AN OIL &amp; GAS COMPANY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457200" y="1752600"/>
            <a:ext cx="8229600" cy="4648200"/>
          </a:xfrm>
        </p:spPr>
        <p:txBody>
          <a:bodyPr>
            <a:normAutofit lnSpcReduction="10000"/>
          </a:bodyPr>
          <a:lstStyle/>
          <a:p>
            <a:pPr marL="0" indent="0"/>
            <a:r>
              <a:rPr lang="en-US" dirty="0" smtClean="0"/>
              <a:t>  GIS </a:t>
            </a:r>
            <a:r>
              <a:rPr lang="en-US" dirty="0" smtClean="0"/>
              <a:t>Dept.: Geographic Information Systems: Mapping.</a:t>
            </a:r>
          </a:p>
          <a:p>
            <a:pPr marL="0" indent="0"/>
            <a:r>
              <a:rPr lang="en-US" dirty="0" smtClean="0"/>
              <a:t>  IT </a:t>
            </a:r>
            <a:r>
              <a:rPr lang="en-US" dirty="0" smtClean="0"/>
              <a:t>Dept:  Computer systems</a:t>
            </a:r>
          </a:p>
          <a:p>
            <a:pPr marL="0" indent="0"/>
            <a:r>
              <a:rPr lang="en-US" dirty="0" smtClean="0"/>
              <a:t>  Gas </a:t>
            </a:r>
            <a:r>
              <a:rPr lang="en-US" dirty="0" smtClean="0"/>
              <a:t>Measurement Dept.: (Field Telemetry &amp; Royalty meters.)</a:t>
            </a:r>
          </a:p>
          <a:p>
            <a:pPr marL="0" indent="0"/>
            <a:r>
              <a:rPr lang="en-US" dirty="0" smtClean="0"/>
              <a:t>  Human Resources</a:t>
            </a:r>
          </a:p>
          <a:p>
            <a:pPr marL="0" indent="0"/>
            <a:r>
              <a:rPr lang="en-US" dirty="0" smtClean="0"/>
              <a:t>  Environmental</a:t>
            </a:r>
            <a:r>
              <a:rPr lang="en-US" dirty="0" smtClean="0"/>
              <a:t>, Health &amp; Safety (EHS)</a:t>
            </a:r>
          </a:p>
          <a:p>
            <a:pPr marL="0" indent="0"/>
            <a:r>
              <a:rPr lang="en-US" dirty="0" smtClean="0"/>
              <a:t>  Government/Public </a:t>
            </a:r>
            <a:r>
              <a:rPr lang="en-US" dirty="0" smtClean="0"/>
              <a:t>Relations.</a:t>
            </a:r>
          </a:p>
          <a:p>
            <a:pPr marL="0" indent="0"/>
            <a:r>
              <a:rPr lang="en-US" dirty="0" smtClean="0"/>
              <a:t>  Production </a:t>
            </a:r>
            <a:r>
              <a:rPr lang="en-US" dirty="0" smtClean="0"/>
              <a:t>Dept.: Includes lease operators or </a:t>
            </a:r>
            <a:r>
              <a:rPr lang="en-US" dirty="0" smtClean="0"/>
              <a:t>  well </a:t>
            </a:r>
            <a:r>
              <a:rPr lang="en-US" dirty="0" smtClean="0"/>
              <a:t>tenders, roustabouts.</a:t>
            </a:r>
          </a:p>
          <a:p>
            <a:pPr marL="0" indent="0"/>
            <a:r>
              <a:rPr lang="en-US" dirty="0" smtClean="0"/>
              <a:t>Land </a:t>
            </a:r>
            <a:r>
              <a:rPr lang="en-US" dirty="0" smtClean="0"/>
              <a:t>Dept: Includes agents &amp; title attorneys.</a:t>
            </a:r>
          </a:p>
          <a:p>
            <a:pPr marL="0" indent="0">
              <a:buFontTx/>
              <a:buNone/>
            </a:pPr>
            <a:endParaRPr lang="en-US" dirty="0" smtClean="0"/>
          </a:p>
        </p:txBody>
      </p:sp>
      <p:sp>
        <p:nvSpPr>
          <p:cNvPr id="25602" name="Title 1"/>
          <p:cNvSpPr>
            <a:spLocks noGrp="1"/>
          </p:cNvSpPr>
          <p:nvPr>
            <p:ph type="title"/>
          </p:nvPr>
        </p:nvSpPr>
        <p:spPr>
          <a:xfrm>
            <a:off x="228600" y="381000"/>
            <a:ext cx="8229600" cy="1066800"/>
          </a:xfrm>
        </p:spPr>
        <p:txBody>
          <a:bodyPr>
            <a:noAutofit/>
          </a:bodyPr>
          <a:lstStyle/>
          <a:p>
            <a:pPr fontAlgn="auto">
              <a:spcAft>
                <a:spcPts val="0"/>
              </a:spcAft>
              <a:defRPr/>
            </a:pPr>
            <a:r>
              <a:rPr lang="en-US" sz="3200" dirty="0" smtClean="0">
                <a:solidFill>
                  <a:schemeClr val="tx1"/>
                </a:solidFill>
              </a:rPr>
              <a:t>ORGANIZATIONAL CHART OF AN OIL &amp; GAS COMPANY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457200" y="1828800"/>
            <a:ext cx="8229600" cy="4525963"/>
          </a:xfrm>
        </p:spPr>
        <p:txBody>
          <a:bodyPr>
            <a:normAutofit/>
          </a:bodyPr>
          <a:lstStyle/>
          <a:p>
            <a:pPr marL="0" indent="0">
              <a:buFontTx/>
              <a:buNone/>
            </a:pPr>
            <a:r>
              <a:rPr lang="en-US" dirty="0" smtClean="0"/>
              <a:t>Within the Land Dept. it is broke down into Leasing and Operations.</a:t>
            </a:r>
          </a:p>
          <a:p>
            <a:pPr marL="0" indent="0">
              <a:buFontTx/>
              <a:buNone/>
            </a:pPr>
            <a:endParaRPr lang="en-US" dirty="0" smtClean="0"/>
          </a:p>
          <a:p>
            <a:pPr marL="0" indent="0">
              <a:buFontTx/>
              <a:buNone/>
            </a:pPr>
            <a:r>
              <a:rPr lang="en-US" dirty="0" smtClean="0"/>
              <a:t>The leasing group obviously is involved in leasing ground to drill on.</a:t>
            </a:r>
          </a:p>
          <a:p>
            <a:pPr marL="0" indent="0">
              <a:buFontTx/>
              <a:buNone/>
            </a:pPr>
            <a:endParaRPr lang="en-US" dirty="0" smtClean="0"/>
          </a:p>
          <a:p>
            <a:pPr marL="0" indent="0">
              <a:buFontTx/>
              <a:buNone/>
            </a:pPr>
            <a:r>
              <a:rPr lang="en-US" dirty="0" smtClean="0"/>
              <a:t>The operations side of land is involved in obtaining pipeline rights of way for gas, water, roads and facilities.</a:t>
            </a:r>
          </a:p>
        </p:txBody>
      </p:sp>
      <p:sp>
        <p:nvSpPr>
          <p:cNvPr id="26626" name="Title 1"/>
          <p:cNvSpPr>
            <a:spLocks noGrp="1"/>
          </p:cNvSpPr>
          <p:nvPr>
            <p:ph type="title"/>
          </p:nvPr>
        </p:nvSpPr>
        <p:spPr/>
        <p:txBody>
          <a:bodyPr>
            <a:normAutofit fontScale="90000"/>
          </a:bodyPr>
          <a:lstStyle/>
          <a:p>
            <a:pPr fontAlgn="auto">
              <a:spcAft>
                <a:spcPts val="0"/>
              </a:spcAft>
              <a:defRPr/>
            </a:pPr>
            <a:r>
              <a:rPr lang="en-US" sz="3600" dirty="0" smtClean="0">
                <a:solidFill>
                  <a:schemeClr val="tx1"/>
                </a:solidFill>
              </a:rPr>
              <a:t>ORGANIZATIONAL CHART OF AN OIL &amp; GAS COMPANY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marL="0" indent="0">
              <a:buFontTx/>
              <a:buNone/>
            </a:pPr>
            <a:r>
              <a:rPr lang="en-US" smtClean="0"/>
              <a:t>-Gas Marketing &amp; Corporate Business: </a:t>
            </a:r>
          </a:p>
          <a:p>
            <a:pPr marL="0" indent="0">
              <a:buFontTx/>
              <a:buNone/>
            </a:pPr>
            <a:r>
              <a:rPr lang="en-US" smtClean="0"/>
              <a:t>This dept. handles the selling of the product, the natural gas and or liquids.  They are responsible for any end user accounts, businesses to sell local gas to and to the various pipeline downstream companies.</a:t>
            </a:r>
          </a:p>
          <a:p>
            <a:pPr marL="0" indent="0">
              <a:buFontTx/>
              <a:buNone/>
            </a:pPr>
            <a:r>
              <a:rPr lang="en-US" smtClean="0"/>
              <a:t>Any new ventures the company may get into like CNG or facilities. </a:t>
            </a:r>
          </a:p>
        </p:txBody>
      </p:sp>
      <p:sp>
        <p:nvSpPr>
          <p:cNvPr id="27650" name="Title 1"/>
          <p:cNvSpPr>
            <a:spLocks noGrp="1"/>
          </p:cNvSpPr>
          <p:nvPr>
            <p:ph type="title"/>
          </p:nvPr>
        </p:nvSpPr>
        <p:spPr/>
        <p:txBody>
          <a:bodyPr>
            <a:normAutofit fontScale="90000"/>
          </a:bodyPr>
          <a:lstStyle/>
          <a:p>
            <a:pPr fontAlgn="auto">
              <a:spcAft>
                <a:spcPts val="0"/>
              </a:spcAft>
              <a:defRPr/>
            </a:pPr>
            <a:r>
              <a:rPr lang="en-US" sz="3600" dirty="0" smtClean="0"/>
              <a:t>ORGANIZATIONAL CHART OF AN OIL &amp; GAS COMPANY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381000" y="1828800"/>
            <a:ext cx="8229600" cy="4830763"/>
          </a:xfrm>
        </p:spPr>
        <p:txBody>
          <a:bodyPr>
            <a:normAutofit/>
          </a:bodyPr>
          <a:lstStyle/>
          <a:p>
            <a:pPr marL="0" indent="0">
              <a:buFontTx/>
              <a:buNone/>
            </a:pPr>
            <a:r>
              <a:rPr lang="en-US" dirty="0" smtClean="0"/>
              <a:t>The big thing to remember with most if not all E &amp; P companies like Range, Chevron, etc. is that they don’t normally own any equipment to do what they need done in their business….</a:t>
            </a:r>
          </a:p>
          <a:p>
            <a:pPr marL="0" indent="0">
              <a:buFontTx/>
              <a:buNone/>
            </a:pPr>
            <a:r>
              <a:rPr lang="en-US" dirty="0" smtClean="0"/>
              <a:t>They don’t own the drilling rigs, </a:t>
            </a:r>
            <a:r>
              <a:rPr lang="en-US" dirty="0" err="1" smtClean="0"/>
              <a:t>frac</a:t>
            </a:r>
            <a:r>
              <a:rPr lang="en-US" dirty="0" smtClean="0"/>
              <a:t> equipment, bull dozers or water trucks…this is all owned by other parties or contractors.</a:t>
            </a:r>
          </a:p>
          <a:p>
            <a:pPr marL="0" indent="0">
              <a:buFontTx/>
              <a:buNone/>
            </a:pPr>
            <a:r>
              <a:rPr lang="en-US" dirty="0" smtClean="0"/>
              <a:t>They are like the General Contractor on a construction site!</a:t>
            </a:r>
          </a:p>
        </p:txBody>
      </p:sp>
      <p:sp>
        <p:nvSpPr>
          <p:cNvPr id="28674" name="Title 1"/>
          <p:cNvSpPr>
            <a:spLocks noGrp="1"/>
          </p:cNvSpPr>
          <p:nvPr>
            <p:ph type="title"/>
          </p:nvPr>
        </p:nvSpPr>
        <p:spPr/>
        <p:txBody>
          <a:bodyPr>
            <a:normAutofit fontScale="90000"/>
          </a:bodyPr>
          <a:lstStyle/>
          <a:p>
            <a:pPr fontAlgn="auto">
              <a:spcAft>
                <a:spcPts val="0"/>
              </a:spcAft>
              <a:defRPr/>
            </a:pPr>
            <a:r>
              <a:rPr lang="en-US" sz="3600" dirty="0" smtClean="0">
                <a:solidFill>
                  <a:schemeClr val="tx1"/>
                </a:solidFill>
              </a:rPr>
              <a:t>ORGANIZATIONAL CHART OF AN OIL &amp; GAS COMPANY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a:xfrm>
            <a:off x="457200" y="1752600"/>
            <a:ext cx="8229600" cy="4754563"/>
          </a:xfrm>
        </p:spPr>
        <p:txBody>
          <a:bodyPr>
            <a:normAutofit/>
          </a:bodyPr>
          <a:lstStyle/>
          <a:p>
            <a:pPr marL="0" indent="0">
              <a:buFontTx/>
              <a:buNone/>
            </a:pPr>
            <a:r>
              <a:rPr lang="en-US" b="1" i="1" u="sng" dirty="0" smtClean="0"/>
              <a:t>What to give and not give away in a “typical lease.”</a:t>
            </a:r>
          </a:p>
          <a:p>
            <a:pPr marL="0" indent="0">
              <a:buFontTx/>
              <a:buNone/>
            </a:pPr>
            <a:r>
              <a:rPr lang="en-US" dirty="0" smtClean="0"/>
              <a:t>-When leasing your rights, it is definitely better to form landowner groups to combine you and your neighbors lands together in large blocks.</a:t>
            </a:r>
          </a:p>
          <a:p>
            <a:pPr marL="0" indent="0">
              <a:buFontTx/>
              <a:buNone/>
            </a:pPr>
            <a:r>
              <a:rPr lang="en-US" dirty="0" smtClean="0"/>
              <a:t>This will give you all a better negotiating stance with the company..There is strength in numbers and it will allow more people to look at what the best deal is for the whole group.  You may miss something doing this all on your own.</a:t>
            </a:r>
          </a:p>
        </p:txBody>
      </p:sp>
      <p:sp>
        <p:nvSpPr>
          <p:cNvPr id="29698" name="Title 1"/>
          <p:cNvSpPr>
            <a:spLocks noGrp="1"/>
          </p:cNvSpPr>
          <p:nvPr>
            <p:ph type="title"/>
          </p:nvPr>
        </p:nvSpPr>
        <p:spPr>
          <a:xfrm>
            <a:off x="457200" y="152400"/>
            <a:ext cx="8229600" cy="1066800"/>
          </a:xfrm>
        </p:spPr>
        <p:txBody>
          <a:bodyPr/>
          <a:lstStyle/>
          <a:p>
            <a:pPr fontAlgn="auto">
              <a:spcAft>
                <a:spcPts val="0"/>
              </a:spcAft>
              <a:defRPr/>
            </a:pPr>
            <a:r>
              <a:rPr lang="en-US" sz="3200" u="sng" dirty="0" smtClean="0">
                <a:solidFill>
                  <a:schemeClr val="tx1"/>
                </a:solidFill>
              </a:rPr>
              <a:t>THE OIL &amp; GAS LEASE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533400" y="1447800"/>
            <a:ext cx="8229600" cy="5135563"/>
          </a:xfrm>
        </p:spPr>
        <p:txBody>
          <a:bodyPr/>
          <a:lstStyle/>
          <a:p>
            <a:pPr marL="0" indent="0">
              <a:buFontTx/>
              <a:buNone/>
            </a:pPr>
            <a:r>
              <a:rPr lang="en-US" dirty="0" smtClean="0"/>
              <a:t>Operating companies like Range, Chevron, etc. usually have a leasing and drilling budget that they have to maintain.</a:t>
            </a:r>
          </a:p>
          <a:p>
            <a:pPr marL="0" indent="0">
              <a:buFontTx/>
              <a:buNone/>
            </a:pPr>
            <a:r>
              <a:rPr lang="en-US" dirty="0" smtClean="0"/>
              <a:t>They usually don’t exceed their leasing budget expenses so their drilling would be compromised. </a:t>
            </a:r>
          </a:p>
          <a:p>
            <a:pPr marL="0" indent="0">
              <a:buFontTx/>
              <a:buNone/>
            </a:pPr>
            <a:r>
              <a:rPr lang="en-US" dirty="0" smtClean="0"/>
              <a:t>Ultimately if the prices of oil &amp; nat.gas are low, companies normally don’t drill and sit on production they currently have.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533400" y="1524000"/>
            <a:ext cx="8229600" cy="5105400"/>
          </a:xfrm>
        </p:spPr>
        <p:txBody>
          <a:bodyPr>
            <a:normAutofit fontScale="92500"/>
          </a:bodyPr>
          <a:lstStyle/>
          <a:p>
            <a:pPr marL="0" indent="0">
              <a:buFontTx/>
              <a:buNone/>
            </a:pPr>
            <a:r>
              <a:rPr lang="en-US" dirty="0" smtClean="0"/>
              <a:t>-</a:t>
            </a:r>
            <a:r>
              <a:rPr lang="en-US" dirty="0" smtClean="0"/>
              <a:t>An important consideration in leasing is to figure out what rock formations the companies want to drill and produce.  Shallow traditional sandstone or shale formations….it makes a big difference.</a:t>
            </a:r>
          </a:p>
          <a:p>
            <a:pPr marL="0" indent="0">
              <a:buFontTx/>
              <a:buNone/>
            </a:pPr>
            <a:r>
              <a:rPr lang="en-US" dirty="0" smtClean="0"/>
              <a:t>For example you can give them the right only to the “</a:t>
            </a:r>
            <a:r>
              <a:rPr lang="en-US" dirty="0" err="1" smtClean="0"/>
              <a:t>marcellus</a:t>
            </a:r>
            <a:r>
              <a:rPr lang="en-US" dirty="0" smtClean="0"/>
              <a:t> shale” and no other formations or to the “</a:t>
            </a:r>
            <a:r>
              <a:rPr lang="en-US" dirty="0" err="1" smtClean="0"/>
              <a:t>utica</a:t>
            </a:r>
            <a:r>
              <a:rPr lang="en-US" dirty="0" smtClean="0"/>
              <a:t> shale.  Leaving the other formations open to a separate negotiation.  This maybe a tough pill to swallow for most companies and they may just offer you more money and royalty percentage to have these other formations included in the lease.  That’s a win as well.</a:t>
            </a:r>
          </a:p>
          <a:p>
            <a:pPr marL="0" indent="0">
              <a:buFontTx/>
              <a:buNone/>
            </a:pPr>
            <a:endParaRPr lang="en-US" dirty="0" smtClean="0"/>
          </a:p>
        </p:txBody>
      </p:sp>
      <p:sp>
        <p:nvSpPr>
          <p:cNvPr id="30722" name="Title 1"/>
          <p:cNvSpPr>
            <a:spLocks noGrp="1"/>
          </p:cNvSpPr>
          <p:nvPr>
            <p:ph type="title"/>
          </p:nvPr>
        </p:nvSpPr>
        <p:spPr/>
        <p:txBody>
          <a:bodyPr>
            <a:normAutofit/>
          </a:bodyPr>
          <a:lstStyle/>
          <a:p>
            <a:pPr fontAlgn="auto">
              <a:spcAft>
                <a:spcPts val="0"/>
              </a:spcAft>
              <a:defRPr/>
            </a:pPr>
            <a:r>
              <a:rPr lang="en-US" sz="3600" u="sng" dirty="0" smtClean="0">
                <a:solidFill>
                  <a:schemeClr val="tx1"/>
                </a:solidFill>
              </a:rPr>
              <a:t>THE OIL &amp; GAS LEASE</a:t>
            </a:r>
            <a:endParaRPr lang="en-US" sz="3600" dirty="0" smtClean="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1"/>
          </p:nvPr>
        </p:nvSpPr>
        <p:spPr/>
        <p:txBody>
          <a:bodyPr>
            <a:normAutofit fontScale="92500"/>
          </a:bodyPr>
          <a:lstStyle/>
          <a:p>
            <a:pPr marL="0" indent="0">
              <a:buFontTx/>
              <a:buNone/>
            </a:pPr>
            <a:r>
              <a:rPr lang="en-US" smtClean="0"/>
              <a:t>-When leasing your rights the company will give you some up front or lease bonus money.  Try to get this money when you actually sign the lease.</a:t>
            </a:r>
          </a:p>
          <a:p>
            <a:pPr marL="0" indent="0">
              <a:buFontTx/>
              <a:buNone/>
            </a:pPr>
            <a:r>
              <a:rPr lang="en-US" smtClean="0"/>
              <a:t>In certain areas where a lot of shale drilling has taken place you can expect any where from $3,000 to $5,000 per acre.</a:t>
            </a:r>
          </a:p>
          <a:p>
            <a:pPr marL="0" indent="0">
              <a:buFontTx/>
              <a:buNone/>
            </a:pPr>
            <a:r>
              <a:rPr lang="en-US" smtClean="0"/>
              <a:t>When the well is turned on line into production you can expect a royalty check based on a percentage from 15% to 20% of the gross revenue from the well.  These checks will come monthly until the end of the life of a well, possibly 40 to 50 years.</a:t>
            </a:r>
          </a:p>
        </p:txBody>
      </p:sp>
      <p:sp>
        <p:nvSpPr>
          <p:cNvPr id="31746" name="Title 1"/>
          <p:cNvSpPr>
            <a:spLocks noGrp="1"/>
          </p:cNvSpPr>
          <p:nvPr>
            <p:ph type="title"/>
          </p:nvPr>
        </p:nvSpPr>
        <p:spPr/>
        <p:txBody>
          <a:bodyPr>
            <a:normAutofit/>
          </a:bodyPr>
          <a:lstStyle/>
          <a:p>
            <a:pPr fontAlgn="auto">
              <a:spcAft>
                <a:spcPts val="0"/>
              </a:spcAft>
              <a:defRPr/>
            </a:pPr>
            <a:r>
              <a:rPr lang="en-US" sz="3600" u="sng" dirty="0" smtClean="0">
                <a:solidFill>
                  <a:schemeClr val="tx1"/>
                </a:solidFill>
              </a:rPr>
              <a:t>THE OIL &amp; GAS LEASE</a:t>
            </a:r>
            <a:endParaRPr lang="en-US" sz="3600" dirty="0" smtClean="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fontScale="92500"/>
          </a:bodyPr>
          <a:lstStyle/>
          <a:p>
            <a:pPr marL="0" indent="0">
              <a:buFontTx/>
              <a:buNone/>
            </a:pPr>
            <a:r>
              <a:rPr lang="en-US" smtClean="0"/>
              <a:t>The royalty checks will obviously be rather large at first because you will get the flush production from the well.  Production is normally half what it starts at after a year online.  </a:t>
            </a:r>
          </a:p>
          <a:p>
            <a:pPr marL="0" indent="0">
              <a:buFontTx/>
              <a:buNone/>
            </a:pPr>
            <a:r>
              <a:rPr lang="en-US" smtClean="0"/>
              <a:t>You are paid a royalty percentage based on what your acreage contributes to the whole drilling unit.</a:t>
            </a:r>
          </a:p>
          <a:p>
            <a:pPr marL="0" indent="0">
              <a:buFontTx/>
              <a:buNone/>
            </a:pPr>
            <a:r>
              <a:rPr lang="en-US" smtClean="0"/>
              <a:t>Most shale units are running from 640 acres minimum to 1280 acres.  This is because the horizontal laterals are from 3000 ft. to over 6000 ft. in length.</a:t>
            </a:r>
          </a:p>
        </p:txBody>
      </p:sp>
      <p:sp>
        <p:nvSpPr>
          <p:cNvPr id="32770" name="Title 1"/>
          <p:cNvSpPr>
            <a:spLocks noGrp="1"/>
          </p:cNvSpPr>
          <p:nvPr>
            <p:ph type="title"/>
          </p:nvPr>
        </p:nvSpPr>
        <p:spPr/>
        <p:txBody>
          <a:bodyPr>
            <a:normAutofit/>
          </a:bodyPr>
          <a:lstStyle/>
          <a:p>
            <a:pPr fontAlgn="auto">
              <a:spcAft>
                <a:spcPts val="0"/>
              </a:spcAft>
              <a:defRPr/>
            </a:pPr>
            <a:r>
              <a:rPr lang="en-US" sz="3600" u="sng" dirty="0" smtClean="0">
                <a:solidFill>
                  <a:schemeClr val="tx1"/>
                </a:solidFill>
              </a:rPr>
              <a:t>THE OIL &amp; GAS LEASE</a:t>
            </a:r>
            <a:endParaRPr lang="en-US" sz="3600" dirty="0" smtClean="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533400" y="1447800"/>
            <a:ext cx="8229600" cy="4830763"/>
          </a:xfrm>
        </p:spPr>
        <p:txBody>
          <a:bodyPr>
            <a:normAutofit/>
          </a:bodyPr>
          <a:lstStyle/>
          <a:p>
            <a:pPr marL="0" indent="0">
              <a:buFontTx/>
              <a:buNone/>
            </a:pPr>
            <a:r>
              <a:rPr lang="en-US" dirty="0" smtClean="0"/>
              <a:t>-Only give the company the right to lease your oil &amp; gas rights in the lease.</a:t>
            </a:r>
          </a:p>
          <a:p>
            <a:pPr marL="0" indent="0">
              <a:buFontTx/>
              <a:buNone/>
            </a:pPr>
            <a:r>
              <a:rPr lang="en-US" dirty="0" smtClean="0"/>
              <a:t>Don’t give them any other rights to set compressor stations or to place pipeline rights of way from other wells across your property without a separate agreement.</a:t>
            </a:r>
          </a:p>
          <a:p>
            <a:pPr marL="0" indent="0">
              <a:buFontTx/>
              <a:buNone/>
            </a:pPr>
            <a:r>
              <a:rPr lang="en-US" dirty="0" smtClean="0"/>
              <a:t>You will lose money and opportunity giving all this away in a single lease document.</a:t>
            </a:r>
          </a:p>
          <a:p>
            <a:pPr marL="0" indent="0">
              <a:buFontTx/>
              <a:buNone/>
            </a:pPr>
            <a:r>
              <a:rPr lang="en-US" dirty="0" smtClean="0"/>
              <a:t>Make sure you have some say on where production equipment is set and roads, etc.</a:t>
            </a:r>
          </a:p>
        </p:txBody>
      </p:sp>
      <p:sp>
        <p:nvSpPr>
          <p:cNvPr id="33794" name="Title 1"/>
          <p:cNvSpPr>
            <a:spLocks noGrp="1"/>
          </p:cNvSpPr>
          <p:nvPr>
            <p:ph type="title"/>
          </p:nvPr>
        </p:nvSpPr>
        <p:spPr/>
        <p:txBody>
          <a:bodyPr>
            <a:normAutofit/>
          </a:bodyPr>
          <a:lstStyle/>
          <a:p>
            <a:pPr fontAlgn="auto">
              <a:spcAft>
                <a:spcPts val="0"/>
              </a:spcAft>
              <a:defRPr/>
            </a:pPr>
            <a:r>
              <a:rPr lang="en-US" sz="3600" u="sng" dirty="0" smtClean="0">
                <a:solidFill>
                  <a:schemeClr val="tx1"/>
                </a:solidFill>
              </a:rPr>
              <a:t>THE OIL &amp; GAS LEASE</a:t>
            </a:r>
            <a:endParaRPr lang="en-US" sz="3600" dirty="0" smtClean="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marL="0" indent="0">
              <a:buFontTx/>
              <a:buNone/>
            </a:pPr>
            <a:r>
              <a:rPr lang="en-US" smtClean="0"/>
              <a:t>-Finally make sure there is no automatic extension of lease clause in your contract.</a:t>
            </a:r>
          </a:p>
          <a:p>
            <a:pPr marL="0" indent="0">
              <a:buFontTx/>
              <a:buNone/>
            </a:pPr>
            <a:endParaRPr lang="en-US" smtClean="0"/>
          </a:p>
          <a:p>
            <a:pPr marL="0" indent="0">
              <a:buFontTx/>
              <a:buNone/>
            </a:pPr>
            <a:r>
              <a:rPr lang="en-US" smtClean="0"/>
              <a:t>You want to be able to renegotiate another new contract at different rates and terms from the old one if there are better deals to be had out there with the original company or another at your choosing.</a:t>
            </a:r>
          </a:p>
        </p:txBody>
      </p:sp>
      <p:sp>
        <p:nvSpPr>
          <p:cNvPr id="34818" name="Title 1"/>
          <p:cNvSpPr>
            <a:spLocks noGrp="1"/>
          </p:cNvSpPr>
          <p:nvPr>
            <p:ph type="title"/>
          </p:nvPr>
        </p:nvSpPr>
        <p:spPr/>
        <p:txBody>
          <a:bodyPr>
            <a:normAutofit/>
          </a:bodyPr>
          <a:lstStyle/>
          <a:p>
            <a:pPr fontAlgn="auto">
              <a:spcAft>
                <a:spcPts val="0"/>
              </a:spcAft>
              <a:defRPr/>
            </a:pPr>
            <a:r>
              <a:rPr lang="en-US" sz="3600" u="sng" dirty="0" smtClean="0">
                <a:solidFill>
                  <a:schemeClr val="tx1"/>
                </a:solidFill>
              </a:rPr>
              <a:t>THE OIL &amp; GAS LEASE</a:t>
            </a:r>
            <a:endParaRPr lang="en-US" sz="3600" dirty="0" smtClean="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normAutofit lnSpcReduction="10000"/>
          </a:bodyPr>
          <a:lstStyle/>
          <a:p>
            <a:pPr marL="0" indent="0">
              <a:buFontTx/>
              <a:buNone/>
            </a:pPr>
            <a:r>
              <a:rPr lang="en-US" smtClean="0"/>
              <a:t>Penn State’s study a few years ago indicated that there are approx. 400 individuals in 150 different career paths associated with one Marcellus Shale Well…  Here are some of those career paths:</a:t>
            </a:r>
          </a:p>
          <a:p>
            <a:pPr marL="0" indent="0">
              <a:buFontTx/>
              <a:buNone/>
            </a:pPr>
            <a:r>
              <a:rPr lang="en-US" b="1" i="1" u="sng" smtClean="0"/>
              <a:t>College Degree Positions</a:t>
            </a:r>
            <a:r>
              <a:rPr lang="en-US" smtClean="0"/>
              <a:t>:</a:t>
            </a:r>
          </a:p>
          <a:p>
            <a:pPr marL="0" indent="0">
              <a:buFontTx/>
              <a:buNone/>
            </a:pPr>
            <a:r>
              <a:rPr lang="en-US" smtClean="0"/>
              <a:t>-Petroleum, Civil, Environmental, Mechanical Engineering.</a:t>
            </a:r>
          </a:p>
          <a:p>
            <a:pPr marL="0" indent="0">
              <a:buFontTx/>
              <a:buNone/>
            </a:pPr>
            <a:r>
              <a:rPr lang="en-US" smtClean="0"/>
              <a:t>-Geology</a:t>
            </a:r>
          </a:p>
          <a:p>
            <a:pPr marL="0" indent="0">
              <a:buFontTx/>
              <a:buNone/>
            </a:pPr>
            <a:r>
              <a:rPr lang="en-US" smtClean="0"/>
              <a:t>-GIS</a:t>
            </a:r>
          </a:p>
          <a:p>
            <a:pPr marL="0" indent="0">
              <a:buFontTx/>
              <a:buNone/>
            </a:pPr>
            <a:r>
              <a:rPr lang="en-US" smtClean="0"/>
              <a:t>-IT</a:t>
            </a:r>
          </a:p>
        </p:txBody>
      </p:sp>
      <p:sp>
        <p:nvSpPr>
          <p:cNvPr id="35842" name="Title 1"/>
          <p:cNvSpPr>
            <a:spLocks noGrp="1"/>
          </p:cNvSpPr>
          <p:nvPr>
            <p:ph type="title"/>
          </p:nvPr>
        </p:nvSpPr>
        <p:spPr>
          <a:xfrm>
            <a:off x="457200" y="274638"/>
            <a:ext cx="8229600" cy="944562"/>
          </a:xfrm>
        </p:spPr>
        <p:txBody>
          <a:bodyPr/>
          <a:lstStyle/>
          <a:p>
            <a:pPr fontAlgn="auto">
              <a:spcAft>
                <a:spcPts val="0"/>
              </a:spcAft>
              <a:defRPr/>
            </a:pPr>
            <a:r>
              <a:rPr lang="en-US" sz="3200" u="sng" dirty="0" smtClean="0">
                <a:solidFill>
                  <a:schemeClr val="tx1"/>
                </a:solidFill>
              </a:rPr>
              <a:t>Jobs &amp; Careers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609600" y="1371600"/>
            <a:ext cx="8077200" cy="4525963"/>
          </a:xfrm>
        </p:spPr>
        <p:txBody>
          <a:bodyPr>
            <a:normAutofit/>
          </a:bodyPr>
          <a:lstStyle/>
          <a:p>
            <a:pPr marL="0" indent="0">
              <a:buFontTx/>
              <a:buNone/>
            </a:pPr>
            <a:r>
              <a:rPr lang="en-US" dirty="0" smtClean="0"/>
              <a:t>-EHS:  </a:t>
            </a:r>
            <a:r>
              <a:rPr lang="en-US" dirty="0" err="1" smtClean="0"/>
              <a:t>Environmental,Health</a:t>
            </a:r>
            <a:r>
              <a:rPr lang="en-US" dirty="0" smtClean="0"/>
              <a:t> &amp; Safety</a:t>
            </a:r>
          </a:p>
          <a:p>
            <a:pPr marL="0" indent="0">
              <a:buFontTx/>
              <a:buNone/>
            </a:pPr>
            <a:r>
              <a:rPr lang="en-US" dirty="0" smtClean="0"/>
              <a:t>-Human Resources (HR)</a:t>
            </a:r>
          </a:p>
          <a:p>
            <a:pPr marL="0" indent="0">
              <a:buFontTx/>
              <a:buNone/>
            </a:pPr>
            <a:r>
              <a:rPr lang="en-US" dirty="0" smtClean="0"/>
              <a:t>-Public Relations (PR)</a:t>
            </a:r>
          </a:p>
          <a:p>
            <a:pPr marL="0" indent="0">
              <a:buFontTx/>
              <a:buNone/>
            </a:pPr>
            <a:r>
              <a:rPr lang="en-US" dirty="0" smtClean="0"/>
              <a:t>-Accounting </a:t>
            </a:r>
          </a:p>
          <a:p>
            <a:pPr marL="0" indent="0">
              <a:buFontTx/>
              <a:buNone/>
            </a:pPr>
            <a:r>
              <a:rPr lang="en-US" dirty="0" smtClean="0"/>
              <a:t>-Paralegal</a:t>
            </a:r>
          </a:p>
          <a:p>
            <a:pPr marL="0" indent="0">
              <a:buFontTx/>
              <a:buNone/>
            </a:pPr>
            <a:r>
              <a:rPr lang="en-US" dirty="0" smtClean="0"/>
              <a:t>-Oil &amp; Gas Law (Title &amp; Environmental)</a:t>
            </a:r>
          </a:p>
          <a:p>
            <a:pPr marL="0" indent="0">
              <a:buFontTx/>
              <a:buNone/>
            </a:pPr>
            <a:r>
              <a:rPr lang="en-US" dirty="0" smtClean="0"/>
              <a:t>-Environmental Science</a:t>
            </a:r>
          </a:p>
          <a:p>
            <a:pPr marL="0" indent="0">
              <a:buFontTx/>
              <a:buNone/>
            </a:pPr>
            <a:r>
              <a:rPr lang="en-US" sz="2400" b="1" u="sng" dirty="0" smtClean="0"/>
              <a:t>NOTE: ANY OF THE ABOVE DEGREE PROGRAMS NEED AN INTERNSHIP WITH AN OIL &amp; GAS COMPANY IN ORDER TO BE HIRED!  </a:t>
            </a:r>
          </a:p>
          <a:p>
            <a:pPr marL="0" indent="0">
              <a:buFontTx/>
              <a:buNone/>
            </a:pPr>
            <a:endParaRPr lang="en-US" sz="2400" dirty="0" smtClean="0"/>
          </a:p>
          <a:p>
            <a:pPr marL="0" indent="0">
              <a:buFontTx/>
              <a:buNone/>
            </a:pPr>
            <a:endParaRPr lang="en-US" dirty="0" smtClean="0"/>
          </a:p>
        </p:txBody>
      </p:sp>
      <p:sp>
        <p:nvSpPr>
          <p:cNvPr id="36866" name="Title 1"/>
          <p:cNvSpPr>
            <a:spLocks noGrp="1"/>
          </p:cNvSpPr>
          <p:nvPr>
            <p:ph type="title"/>
          </p:nvPr>
        </p:nvSpPr>
        <p:spPr/>
        <p:txBody>
          <a:bodyPr/>
          <a:lstStyle/>
          <a:p>
            <a:pPr fontAlgn="auto">
              <a:spcAft>
                <a:spcPts val="0"/>
              </a:spcAft>
              <a:defRPr/>
            </a:pPr>
            <a:r>
              <a:rPr lang="en-US" dirty="0" smtClean="0">
                <a:solidFill>
                  <a:schemeClr val="tx1"/>
                </a:solidFill>
              </a:rPr>
              <a:t>Education/Skills</a:t>
            </a:r>
            <a:endParaRPr lang="en-US" dirty="0" smtClean="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p:txBody>
          <a:bodyPr>
            <a:normAutofit lnSpcReduction="10000"/>
          </a:bodyPr>
          <a:lstStyle/>
          <a:p>
            <a:pPr marL="0" indent="0">
              <a:buFontTx/>
              <a:buNone/>
            </a:pPr>
            <a:r>
              <a:rPr lang="en-US" b="1" i="1" u="sng" smtClean="0"/>
              <a:t>75% of oilfield workforce is “Blue Collar”</a:t>
            </a:r>
          </a:p>
          <a:p>
            <a:pPr marL="0" indent="0">
              <a:buFontTx/>
              <a:buNone/>
            </a:pPr>
            <a:r>
              <a:rPr lang="en-US" b="1" i="1" u="sng" smtClean="0"/>
              <a:t>(Shorter term technical training.)</a:t>
            </a:r>
          </a:p>
          <a:p>
            <a:pPr marL="0" indent="0">
              <a:buFontTx/>
              <a:buNone/>
            </a:pPr>
            <a:endParaRPr lang="en-US" b="1" i="1" u="sng" smtClean="0"/>
          </a:p>
          <a:p>
            <a:pPr marL="0" indent="0">
              <a:buFontTx/>
              <a:buNone/>
            </a:pPr>
            <a:r>
              <a:rPr lang="en-US" smtClean="0"/>
              <a:t>-Lease Operator or Well Tender</a:t>
            </a:r>
          </a:p>
          <a:p>
            <a:pPr marL="0" indent="0">
              <a:buFontTx/>
              <a:buNone/>
            </a:pPr>
            <a:r>
              <a:rPr lang="en-US" smtClean="0"/>
              <a:t>-Roustabout</a:t>
            </a:r>
          </a:p>
          <a:p>
            <a:pPr marL="0" indent="0">
              <a:buFontTx/>
              <a:buNone/>
            </a:pPr>
            <a:r>
              <a:rPr lang="en-US" smtClean="0"/>
              <a:t>-Frac &amp; Cement Service Co. Operator</a:t>
            </a:r>
          </a:p>
          <a:p>
            <a:pPr marL="0" indent="0">
              <a:buFontTx/>
              <a:buNone/>
            </a:pPr>
            <a:r>
              <a:rPr lang="en-US" smtClean="0"/>
              <a:t>-Water Truck Haulers</a:t>
            </a:r>
          </a:p>
          <a:p>
            <a:pPr marL="0" indent="0">
              <a:buFontTx/>
              <a:buNone/>
            </a:pPr>
            <a:r>
              <a:rPr lang="en-US" smtClean="0"/>
              <a:t>-Drilling Rig Crew</a:t>
            </a:r>
          </a:p>
          <a:p>
            <a:pPr marL="0" indent="0">
              <a:buFontTx/>
              <a:buNone/>
            </a:pPr>
            <a:r>
              <a:rPr lang="en-US" smtClean="0"/>
              <a:t>-Wireline Operators…Cased &amp; Open Hole</a:t>
            </a:r>
          </a:p>
          <a:p>
            <a:pPr marL="0" indent="0">
              <a:buFontTx/>
              <a:buNone/>
            </a:pPr>
            <a:r>
              <a:rPr lang="en-US" smtClean="0"/>
              <a:t>-Coiled Tubing Operators</a:t>
            </a:r>
          </a:p>
        </p:txBody>
      </p:sp>
      <p:sp>
        <p:nvSpPr>
          <p:cNvPr id="37890" name="Title 1"/>
          <p:cNvSpPr>
            <a:spLocks noGrp="1"/>
          </p:cNvSpPr>
          <p:nvPr>
            <p:ph type="title"/>
          </p:nvPr>
        </p:nvSpPr>
        <p:spPr/>
        <p:txBody>
          <a:bodyPr/>
          <a:lstStyle/>
          <a:p>
            <a:pPr fontAlgn="auto">
              <a:spcAft>
                <a:spcPts val="0"/>
              </a:spcAft>
              <a:defRPr/>
            </a:pPr>
            <a:r>
              <a:rPr lang="en-US" dirty="0" smtClean="0">
                <a:solidFill>
                  <a:schemeClr val="tx1"/>
                </a:solidFill>
              </a:rPr>
              <a:t>Education/Skills</a:t>
            </a:r>
            <a:endParaRPr lang="en-US" dirty="0" smtClean="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Content Placeholder 2"/>
          <p:cNvSpPr>
            <a:spLocks noGrp="1"/>
          </p:cNvSpPr>
          <p:nvPr>
            <p:ph idx="1"/>
          </p:nvPr>
        </p:nvSpPr>
        <p:spPr/>
        <p:txBody>
          <a:bodyPr>
            <a:normAutofit/>
          </a:bodyPr>
          <a:lstStyle/>
          <a:p>
            <a:pPr marL="0" indent="0">
              <a:buFontTx/>
              <a:buNone/>
            </a:pPr>
            <a:r>
              <a:rPr lang="en-US" smtClean="0"/>
              <a:t>-Heavy equipment operators</a:t>
            </a:r>
          </a:p>
          <a:p>
            <a:pPr marL="0" indent="0">
              <a:buFontTx/>
              <a:buNone/>
            </a:pPr>
            <a:r>
              <a:rPr lang="en-US" smtClean="0"/>
              <a:t>-Crane, hoist &amp; boom operators</a:t>
            </a:r>
          </a:p>
          <a:p>
            <a:pPr marL="0" indent="0">
              <a:buFontTx/>
              <a:buNone/>
            </a:pPr>
            <a:r>
              <a:rPr lang="en-US" smtClean="0"/>
              <a:t>-Landscapers</a:t>
            </a:r>
          </a:p>
          <a:p>
            <a:pPr marL="0" indent="0">
              <a:buFontTx/>
              <a:buNone/>
            </a:pPr>
            <a:r>
              <a:rPr lang="en-US" smtClean="0"/>
              <a:t>-Surveyors</a:t>
            </a:r>
          </a:p>
          <a:p>
            <a:pPr marL="0" indent="0">
              <a:buFontTx/>
              <a:buNone/>
            </a:pPr>
            <a:r>
              <a:rPr lang="en-US" smtClean="0"/>
              <a:t>-Water test technicians</a:t>
            </a:r>
          </a:p>
          <a:p>
            <a:pPr marL="0" indent="0">
              <a:buFontTx/>
              <a:buNone/>
            </a:pPr>
            <a:r>
              <a:rPr lang="en-US" smtClean="0"/>
              <a:t>-Well test &amp; flowback technicians</a:t>
            </a:r>
          </a:p>
          <a:p>
            <a:pPr marL="0" indent="0">
              <a:buFontTx/>
              <a:buNone/>
            </a:pPr>
            <a:r>
              <a:rPr lang="en-US" smtClean="0"/>
              <a:t>-Valve technicians</a:t>
            </a:r>
          </a:p>
          <a:p>
            <a:pPr marL="0" indent="0">
              <a:buFontTx/>
              <a:buNone/>
            </a:pPr>
            <a:r>
              <a:rPr lang="en-US" smtClean="0"/>
              <a:t>-Water transfer personnel</a:t>
            </a:r>
          </a:p>
          <a:p>
            <a:pPr marL="0" indent="0">
              <a:buFontTx/>
              <a:buNone/>
            </a:pPr>
            <a:endParaRPr lang="en-US" smtClean="0"/>
          </a:p>
        </p:txBody>
      </p:sp>
      <p:sp>
        <p:nvSpPr>
          <p:cNvPr id="38914" name="Title 1"/>
          <p:cNvSpPr>
            <a:spLocks noGrp="1"/>
          </p:cNvSpPr>
          <p:nvPr>
            <p:ph type="title"/>
          </p:nvPr>
        </p:nvSpPr>
        <p:spPr/>
        <p:txBody>
          <a:bodyPr/>
          <a:lstStyle/>
          <a:p>
            <a:pPr fontAlgn="auto">
              <a:spcAft>
                <a:spcPts val="0"/>
              </a:spcAft>
              <a:defRPr/>
            </a:pPr>
            <a:r>
              <a:rPr lang="en-US" dirty="0" smtClean="0">
                <a:solidFill>
                  <a:schemeClr val="tx1"/>
                </a:solidFill>
              </a:rPr>
              <a:t>Education/Skills</a:t>
            </a:r>
            <a:endParaRPr lang="en-US" dirty="0" smtClean="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p:txBody>
          <a:bodyPr>
            <a:normAutofit lnSpcReduction="10000"/>
          </a:bodyPr>
          <a:lstStyle/>
          <a:p>
            <a:pPr marL="0" indent="0">
              <a:buFontTx/>
              <a:buNone/>
            </a:pPr>
            <a:r>
              <a:rPr lang="en-US" smtClean="0"/>
              <a:t>With the advent of everything going greener in the oil &amp; gas business any technology which serves to make the surface, environmental impact better is needed.</a:t>
            </a:r>
          </a:p>
          <a:p>
            <a:pPr marL="0" indent="0">
              <a:buFontTx/>
              <a:buNone/>
            </a:pPr>
            <a:r>
              <a:rPr lang="en-US" smtClean="0"/>
              <a:t>Something that has been thought of but not yet implemented is to have the drilling rigs running on CNG or LNG instead of diesel fuel.  They could hook up to existing pipelines in the work area.</a:t>
            </a:r>
          </a:p>
          <a:p>
            <a:pPr marL="0" indent="0">
              <a:buFontTx/>
              <a:buNone/>
            </a:pPr>
            <a:r>
              <a:rPr lang="en-US" smtClean="0"/>
              <a:t>As well as all oilfield service company fleets and company trucks.</a:t>
            </a:r>
          </a:p>
          <a:p>
            <a:pPr marL="0" indent="0">
              <a:buFontTx/>
              <a:buNone/>
            </a:pPr>
            <a:endParaRPr lang="en-US" smtClean="0"/>
          </a:p>
        </p:txBody>
      </p:sp>
      <p:sp>
        <p:nvSpPr>
          <p:cNvPr id="39938" name="Title 1"/>
          <p:cNvSpPr>
            <a:spLocks noGrp="1"/>
          </p:cNvSpPr>
          <p:nvPr>
            <p:ph type="title"/>
          </p:nvPr>
        </p:nvSpPr>
        <p:spPr/>
        <p:txBody>
          <a:bodyPr/>
          <a:lstStyle/>
          <a:p>
            <a:pPr fontAlgn="auto">
              <a:spcAft>
                <a:spcPts val="0"/>
              </a:spcAft>
              <a:defRPr/>
            </a:pPr>
            <a:r>
              <a:rPr lang="en-US" sz="3200" u="sng" dirty="0" smtClean="0">
                <a:solidFill>
                  <a:schemeClr val="tx1"/>
                </a:solidFill>
              </a:rPr>
              <a:t>TECHNOLOGY NEEDS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normAutofit lnSpcReduction="10000"/>
          </a:bodyPr>
          <a:lstStyle/>
          <a:p>
            <a:pPr marL="0" indent="0" fontAlgn="auto">
              <a:spcAft>
                <a:spcPts val="0"/>
              </a:spcAft>
              <a:buClr>
                <a:schemeClr val="tx1">
                  <a:shade val="95000"/>
                </a:schemeClr>
              </a:buClr>
              <a:buFontTx/>
              <a:buNone/>
              <a:defRPr/>
            </a:pPr>
            <a:r>
              <a:rPr lang="en-US" smtClean="0"/>
              <a:t>Companies are very loyal to the vendors and service companies that they have known and done business with for years.</a:t>
            </a:r>
          </a:p>
          <a:p>
            <a:pPr marL="0" indent="0" fontAlgn="auto">
              <a:spcAft>
                <a:spcPts val="0"/>
              </a:spcAft>
              <a:buClr>
                <a:schemeClr val="tx1">
                  <a:shade val="95000"/>
                </a:schemeClr>
              </a:buClr>
              <a:buFontTx/>
              <a:buNone/>
              <a:defRPr/>
            </a:pPr>
            <a:endParaRPr lang="en-US" smtClean="0"/>
          </a:p>
          <a:p>
            <a:pPr marL="0" indent="0" fontAlgn="auto">
              <a:spcAft>
                <a:spcPts val="0"/>
              </a:spcAft>
              <a:buClr>
                <a:schemeClr val="tx1">
                  <a:shade val="95000"/>
                </a:schemeClr>
              </a:buClr>
              <a:buFontTx/>
              <a:buNone/>
              <a:defRPr/>
            </a:pPr>
            <a:r>
              <a:rPr lang="en-US" smtClean="0"/>
              <a:t>It’s a very tight fraternity and its real tough to break into their market…You just have to keep trying and offering incentives, etc.</a:t>
            </a:r>
          </a:p>
          <a:p>
            <a:pPr marL="0" indent="0" fontAlgn="auto">
              <a:spcAft>
                <a:spcPts val="0"/>
              </a:spcAft>
              <a:buClr>
                <a:schemeClr val="tx1">
                  <a:shade val="95000"/>
                </a:schemeClr>
              </a:buClr>
              <a:buFontTx/>
              <a:buNone/>
              <a:defRPr/>
            </a:pPr>
            <a:endParaRPr lang="en-US" smtClean="0"/>
          </a:p>
          <a:p>
            <a:pPr marL="0" indent="0" fontAlgn="auto">
              <a:spcAft>
                <a:spcPts val="0"/>
              </a:spcAft>
              <a:buClr>
                <a:schemeClr val="tx1">
                  <a:shade val="95000"/>
                </a:schemeClr>
              </a:buClr>
              <a:buFontTx/>
              <a:buNone/>
              <a:defRPr/>
            </a:pPr>
            <a:r>
              <a:rPr lang="en-US" smtClean="0"/>
              <a:t>In order to get in the door, you definitely have to have a </a:t>
            </a:r>
            <a:r>
              <a:rPr lang="en-US" b="1" u="sng" smtClean="0"/>
              <a:t>GREAT SAFETY RECORD!</a:t>
            </a:r>
            <a:r>
              <a:rPr lang="en-US" smtClean="0"/>
              <a:t>  Low OSHA reportable incidences.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609600" y="990600"/>
            <a:ext cx="8229600" cy="4625609"/>
          </a:xfrm>
        </p:spPr>
        <p:txBody>
          <a:bodyPr>
            <a:normAutofit/>
          </a:bodyPr>
          <a:lstStyle/>
          <a:p>
            <a:pPr marL="0" indent="0">
              <a:buFontTx/>
              <a:buNone/>
            </a:pPr>
            <a:r>
              <a:rPr lang="en-US" dirty="0" smtClean="0"/>
              <a:t>-Finding a better way to treat and re-use water in the whole process is always a needed factor.  </a:t>
            </a:r>
          </a:p>
          <a:p>
            <a:pPr marL="0" indent="0">
              <a:buFontTx/>
              <a:buNone/>
            </a:pPr>
            <a:endParaRPr lang="en-US" dirty="0" smtClean="0"/>
          </a:p>
          <a:p>
            <a:pPr marL="0" indent="0">
              <a:buFontTx/>
              <a:buNone/>
            </a:pPr>
            <a:r>
              <a:rPr lang="en-US" dirty="0" smtClean="0"/>
              <a:t>-Using alternative sources to water for fracturing like Nitrogen or Propane.</a:t>
            </a:r>
          </a:p>
          <a:p>
            <a:pPr marL="0" indent="0">
              <a:buFontTx/>
              <a:buNone/>
            </a:pPr>
            <a:endParaRPr lang="en-US" dirty="0" smtClean="0"/>
          </a:p>
          <a:p>
            <a:pPr marL="0" indent="0">
              <a:buFontTx/>
              <a:buNone/>
            </a:pPr>
            <a:r>
              <a:rPr lang="en-US" dirty="0" smtClean="0"/>
              <a:t>-There are always needs on the drilling side to being able to “make a hole” faster, safer, more efficient.  Better drill bits, mud systems.. </a:t>
            </a:r>
          </a:p>
          <a:p>
            <a:pPr marL="0" indent="0">
              <a:buFontTx/>
              <a:buNone/>
            </a:pPr>
            <a:r>
              <a:rPr lang="en-US" dirty="0" smtClean="0"/>
              <a:t>-Making all waste generated, </a:t>
            </a:r>
            <a:r>
              <a:rPr lang="en-US" dirty="0" err="1" smtClean="0"/>
              <a:t>recycleable</a:t>
            </a:r>
            <a:r>
              <a:rPr lang="en-US" dirty="0" smtClean="0"/>
              <a:t>!</a:t>
            </a:r>
          </a:p>
          <a:p>
            <a:pPr marL="0" indent="0">
              <a:buFontTx/>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1447800"/>
            <a:ext cx="8229600" cy="4678363"/>
          </a:xfrm>
        </p:spPr>
        <p:txBody>
          <a:bodyPr>
            <a:normAutofit/>
          </a:bodyPr>
          <a:lstStyle/>
          <a:p>
            <a:pPr marL="0" indent="0">
              <a:buFontTx/>
              <a:buNone/>
            </a:pPr>
            <a:endParaRPr lang="en-US" b="1" u="sng" smtClean="0"/>
          </a:p>
          <a:p>
            <a:pPr marL="0" indent="0">
              <a:buFontTx/>
              <a:buNone/>
            </a:pPr>
            <a:r>
              <a:rPr lang="en-US" b="1" u="sng" smtClean="0"/>
              <a:t>UPSTREAM:</a:t>
            </a:r>
          </a:p>
          <a:p>
            <a:pPr marL="0" indent="0">
              <a:buFontTx/>
              <a:buNone/>
            </a:pPr>
            <a:endParaRPr lang="en-US" smtClean="0"/>
          </a:p>
          <a:p>
            <a:pPr marL="0" indent="0">
              <a:buFontTx/>
              <a:buNone/>
            </a:pPr>
            <a:r>
              <a:rPr lang="en-US" smtClean="0"/>
              <a:t>Upstream means everything that happens at the well location, land, geology, drilling &amp; production from the well pad.</a:t>
            </a:r>
          </a:p>
          <a:p>
            <a:pPr marL="0" indent="0">
              <a:buFontTx/>
              <a:buNone/>
            </a:pPr>
            <a:endParaRPr lang="en-US" smtClean="0"/>
          </a:p>
          <a:p>
            <a:pPr marL="0" indent="0">
              <a:buFontTx/>
              <a:buNone/>
            </a:pPr>
            <a:r>
              <a:rPr lang="en-US" smtClean="0"/>
              <a:t>Examples of companies: Range, Chesapeake, Anadarko Petroleum.</a:t>
            </a:r>
          </a:p>
        </p:txBody>
      </p:sp>
      <p:sp>
        <p:nvSpPr>
          <p:cNvPr id="5122" name="Title 1"/>
          <p:cNvSpPr>
            <a:spLocks noGrp="1"/>
          </p:cNvSpPr>
          <p:nvPr>
            <p:ph type="title"/>
          </p:nvPr>
        </p:nvSpPr>
        <p:spPr>
          <a:xfrm>
            <a:off x="381000" y="304800"/>
            <a:ext cx="8229600" cy="884238"/>
          </a:xfrm>
        </p:spPr>
        <p:txBody>
          <a:bodyPr>
            <a:normAutofit fontScale="90000"/>
          </a:bodyPr>
          <a:lstStyle/>
          <a:p>
            <a:pPr fontAlgn="auto">
              <a:spcAft>
                <a:spcPts val="0"/>
              </a:spcAft>
              <a:defRPr/>
            </a:pPr>
            <a:r>
              <a:rPr lang="en-US" sz="3600" u="sng" dirty="0" smtClean="0"/>
              <a:t>UPSTREAM, MIDSTREAM &amp; DOWN STREAM COMPANIES…What’s the difference??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752600"/>
            <a:ext cx="8229600" cy="4373563"/>
          </a:xfrm>
        </p:spPr>
        <p:txBody>
          <a:bodyPr>
            <a:normAutofit/>
          </a:bodyPr>
          <a:lstStyle/>
          <a:p>
            <a:pPr marL="0" indent="0">
              <a:buFontTx/>
              <a:buNone/>
            </a:pPr>
            <a:r>
              <a:rPr lang="en-US" b="1" u="sng" smtClean="0"/>
              <a:t>MID-STREAM:</a:t>
            </a:r>
            <a:endParaRPr lang="en-US" smtClean="0"/>
          </a:p>
          <a:p>
            <a:pPr marL="0" indent="0">
              <a:buFontTx/>
              <a:buNone/>
            </a:pPr>
            <a:r>
              <a:rPr lang="en-US" smtClean="0"/>
              <a:t>Mid-Stream is a term in the oil &amp; gas industry that  defines the pipelines and facilities like compression and stripping facilities, refineries that take the gas and or liquids to the marketing or sales point from the field.</a:t>
            </a:r>
          </a:p>
          <a:p>
            <a:pPr marL="0" indent="0">
              <a:buFontTx/>
              <a:buNone/>
            </a:pPr>
            <a:r>
              <a:rPr lang="en-US" smtClean="0"/>
              <a:t>Examples of companies:  Williams, MarkWest, PennVirginia</a:t>
            </a:r>
          </a:p>
          <a:p>
            <a:pPr marL="0" indent="0">
              <a:buFontTx/>
              <a:buNone/>
            </a:pPr>
            <a:endParaRPr lang="en-US" smtClean="0"/>
          </a:p>
        </p:txBody>
      </p:sp>
      <p:sp>
        <p:nvSpPr>
          <p:cNvPr id="4" name="Title 1"/>
          <p:cNvSpPr txBox="1">
            <a:spLocks/>
          </p:cNvSpPr>
          <p:nvPr/>
        </p:nvSpPr>
        <p:spPr>
          <a:xfrm>
            <a:off x="381000" y="304800"/>
            <a:ext cx="8229600" cy="884238"/>
          </a:xfrm>
          <a:prstGeom prst="rect">
            <a:avLst/>
          </a:prstGeom>
        </p:spPr>
        <p:txBody>
          <a:bodyPr vert="horz" lIns="91440" rIns="45720" rtlCol="0" anchor="ctr">
            <a:normAutofit fontScale="82500" lnSpcReduction="20000"/>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effectLst/>
                <a:uLnTx/>
                <a:uFillTx/>
                <a:latin typeface="+mj-lt"/>
                <a:ea typeface="+mj-ea"/>
                <a:cs typeface="+mj-cs"/>
              </a:rPr>
              <a:t>UPSTREAM, MIDSTREAM &amp; DOWN STREAM COMPANIES…What’s the difference??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752600"/>
            <a:ext cx="8229600" cy="4525963"/>
          </a:xfrm>
        </p:spPr>
        <p:txBody>
          <a:bodyPr/>
          <a:lstStyle/>
          <a:p>
            <a:pPr marL="0" indent="0">
              <a:buFontTx/>
              <a:buNone/>
            </a:pPr>
            <a:r>
              <a:rPr lang="en-US" b="1" u="sng" dirty="0" smtClean="0"/>
              <a:t>DOWNSTREAM:</a:t>
            </a:r>
          </a:p>
          <a:p>
            <a:pPr marL="0" indent="0">
              <a:buFontTx/>
              <a:buNone/>
            </a:pPr>
            <a:endParaRPr lang="en-US" dirty="0" smtClean="0"/>
          </a:p>
          <a:p>
            <a:pPr marL="0" indent="0">
              <a:buFontTx/>
              <a:buNone/>
            </a:pPr>
            <a:r>
              <a:rPr lang="en-US" dirty="0" smtClean="0"/>
              <a:t>Down Stream is a term in the business to define the actual sales of the product, oil &amp; gas and liquids through the pipeline to the utility company or LDC, Local Distribution Company</a:t>
            </a:r>
          </a:p>
          <a:p>
            <a:pPr marL="0" indent="0">
              <a:buFontTx/>
              <a:buNone/>
            </a:pPr>
            <a:r>
              <a:rPr lang="en-US" dirty="0" smtClean="0"/>
              <a:t>Examples of companies: Columbia Gas, El Paso, Dominion.</a:t>
            </a:r>
          </a:p>
        </p:txBody>
      </p:sp>
      <p:sp>
        <p:nvSpPr>
          <p:cNvPr id="4" name="Title 1"/>
          <p:cNvSpPr>
            <a:spLocks noGrp="1"/>
          </p:cNvSpPr>
          <p:nvPr>
            <p:ph type="title"/>
          </p:nvPr>
        </p:nvSpPr>
        <p:spPr>
          <a:xfrm>
            <a:off x="228600" y="304800"/>
            <a:ext cx="8763000" cy="884238"/>
          </a:xfrm>
        </p:spPr>
        <p:txBody>
          <a:bodyPr>
            <a:normAutofit fontScale="90000"/>
          </a:bodyPr>
          <a:lstStyle/>
          <a:p>
            <a:pPr fontAlgn="auto">
              <a:spcAft>
                <a:spcPts val="0"/>
              </a:spcAft>
              <a:defRPr/>
            </a:pPr>
            <a:r>
              <a:rPr lang="en-US" sz="3600" u="sng" dirty="0" smtClean="0"/>
              <a:t>UPSTREAM, MIDSTREAM &amp; DOWN STREAM COMPANIES…What’s the difference??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57200" y="1981200"/>
            <a:ext cx="8229600" cy="3916363"/>
          </a:xfrm>
        </p:spPr>
        <p:txBody>
          <a:bodyPr>
            <a:normAutofit/>
          </a:bodyPr>
          <a:lstStyle/>
          <a:p>
            <a:pPr marL="0" indent="0">
              <a:buNone/>
            </a:pPr>
            <a:r>
              <a:rPr lang="en-US" b="1" u="sng" dirty="0" smtClean="0"/>
              <a:t>ALL THREE:</a:t>
            </a:r>
            <a:endParaRPr lang="en-US" b="1" u="sng" dirty="0" smtClean="0"/>
          </a:p>
          <a:p>
            <a:pPr marL="0" indent="0">
              <a:buFontTx/>
              <a:buNone/>
            </a:pPr>
            <a:endParaRPr lang="en-US" dirty="0" smtClean="0"/>
          </a:p>
          <a:p>
            <a:pPr marL="0" indent="0">
              <a:buFontTx/>
              <a:buNone/>
            </a:pPr>
            <a:r>
              <a:rPr lang="en-US" dirty="0" smtClean="0"/>
              <a:t>It’s </a:t>
            </a:r>
            <a:r>
              <a:rPr lang="en-US" dirty="0" smtClean="0"/>
              <a:t>rare but some companies can actually be all three in one entity.  Upstream, Midstream and Downstream or have subsidiaries….</a:t>
            </a:r>
          </a:p>
          <a:p>
            <a:pPr marL="0" indent="0">
              <a:buFontTx/>
              <a:buNone/>
            </a:pPr>
            <a:endParaRPr lang="en-US" dirty="0" smtClean="0"/>
          </a:p>
          <a:p>
            <a:pPr marL="0" indent="0">
              <a:buFontTx/>
              <a:buNone/>
            </a:pPr>
            <a:r>
              <a:rPr lang="en-US" dirty="0" smtClean="0"/>
              <a:t>Examples:  Equitable, Dominion, Columbia Gas.</a:t>
            </a:r>
          </a:p>
        </p:txBody>
      </p:sp>
      <p:sp>
        <p:nvSpPr>
          <p:cNvPr id="4" name="Title 1"/>
          <p:cNvSpPr>
            <a:spLocks noGrp="1"/>
          </p:cNvSpPr>
          <p:nvPr>
            <p:ph type="title"/>
          </p:nvPr>
        </p:nvSpPr>
        <p:spPr>
          <a:xfrm>
            <a:off x="457200" y="274638"/>
            <a:ext cx="8686800" cy="1143000"/>
          </a:xfrm>
        </p:spPr>
        <p:txBody>
          <a:bodyPr>
            <a:normAutofit fontScale="90000"/>
          </a:bodyPr>
          <a:lstStyle/>
          <a:p>
            <a:pPr fontAlgn="auto">
              <a:spcAft>
                <a:spcPts val="0"/>
              </a:spcAft>
              <a:defRPr/>
            </a:pPr>
            <a:r>
              <a:rPr lang="en-US" sz="3600" u="sng" dirty="0" smtClean="0"/>
              <a:t>UPSTREAM, MIDSTREAM &amp; DOWN STREAM COMPANIES…What’s the difference??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normAutofit fontScale="92500"/>
          </a:bodyPr>
          <a:lstStyle/>
          <a:p>
            <a:pPr marL="0" indent="0" algn="ctr" fontAlgn="auto">
              <a:spcAft>
                <a:spcPts val="0"/>
              </a:spcAft>
              <a:buClr>
                <a:schemeClr val="tx1">
                  <a:shade val="95000"/>
                </a:schemeClr>
              </a:buClr>
              <a:buFontTx/>
              <a:buNone/>
              <a:defRPr/>
            </a:pPr>
            <a:r>
              <a:rPr lang="en-US" smtClean="0"/>
              <a:t>Natural Gas is composed of from 80% to 98% methane, it also contains various percentages of ethane, propane, butane, pentane.</a:t>
            </a:r>
          </a:p>
          <a:p>
            <a:pPr marL="0" indent="0" algn="ctr" fontAlgn="auto">
              <a:spcAft>
                <a:spcPts val="0"/>
              </a:spcAft>
              <a:buClr>
                <a:schemeClr val="tx1">
                  <a:shade val="95000"/>
                </a:schemeClr>
              </a:buClr>
              <a:buFontTx/>
              <a:buNone/>
              <a:defRPr/>
            </a:pPr>
            <a:r>
              <a:rPr lang="en-US" smtClean="0"/>
              <a:t>When the percentage of the ethane &amp; propane (the natural gas liquids are high) these elements must be stripped out of the gas stream when selling methane gas to a designated pipeline utility.</a:t>
            </a:r>
          </a:p>
          <a:p>
            <a:pPr marL="0" indent="0" algn="ctr" fontAlgn="auto">
              <a:spcAft>
                <a:spcPts val="0"/>
              </a:spcAft>
              <a:buClr>
                <a:schemeClr val="tx1">
                  <a:shade val="95000"/>
                </a:schemeClr>
              </a:buClr>
              <a:buFontTx/>
              <a:buNone/>
              <a:defRPr/>
            </a:pPr>
            <a:r>
              <a:rPr lang="en-US" smtClean="0"/>
              <a:t>This is accomplished simplistically by cooling nat.gas to -200 deg.F. The liquid components ethane,propane will fall out &amp; can be collected separately &amp; sold.</a:t>
            </a:r>
          </a:p>
        </p:txBody>
      </p:sp>
      <p:sp>
        <p:nvSpPr>
          <p:cNvPr id="9218" name="Title 1"/>
          <p:cNvSpPr>
            <a:spLocks noGrp="1"/>
          </p:cNvSpPr>
          <p:nvPr>
            <p:ph type="title"/>
          </p:nvPr>
        </p:nvSpPr>
        <p:spPr/>
        <p:txBody>
          <a:bodyPr>
            <a:normAutofit/>
          </a:bodyPr>
          <a:lstStyle/>
          <a:p>
            <a:pPr fontAlgn="auto">
              <a:spcAft>
                <a:spcPts val="0"/>
              </a:spcAft>
              <a:defRPr/>
            </a:pPr>
            <a:r>
              <a:rPr lang="en-US" sz="2800" u="sng" dirty="0" smtClean="0">
                <a:solidFill>
                  <a:schemeClr val="tx1"/>
                </a:solidFill>
              </a:rPr>
              <a:t>GAS PROCESSING OR STRIPPING FACILITIES</a:t>
            </a:r>
            <a:br>
              <a:rPr lang="en-US" sz="2800" u="sng" dirty="0" smtClean="0">
                <a:solidFill>
                  <a:schemeClr val="tx1"/>
                </a:solidFill>
              </a:rPr>
            </a:br>
            <a:r>
              <a:rPr lang="en-US" sz="2800" u="sng" dirty="0" smtClean="0">
                <a:solidFill>
                  <a:schemeClr val="tx1"/>
                </a:solidFill>
              </a:rPr>
              <a:t>REFINING NAT. GAS INVOLVES CHILLING IT!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861</TotalTime>
  <Words>2550</Words>
  <Application>Microsoft Office PowerPoint</Application>
  <PresentationFormat>On-screen Show (4:3)</PresentationFormat>
  <Paragraphs>236</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Lucida Sans</vt:lpstr>
      <vt:lpstr>Book Antiqua</vt:lpstr>
      <vt:lpstr>Wingdings 2</vt:lpstr>
      <vt:lpstr>Wingdings</vt:lpstr>
      <vt:lpstr>Wingdings 3</vt:lpstr>
      <vt:lpstr>Calibri</vt:lpstr>
      <vt:lpstr>Concourse</vt:lpstr>
      <vt:lpstr>Improving and Expanding your Business with the Natural Gas Market:</vt:lpstr>
      <vt:lpstr>OIL &amp; GAS COMPANIES AND BOTTOM LINE &amp; CULTURE</vt:lpstr>
      <vt:lpstr>Slide 3</vt:lpstr>
      <vt:lpstr>Slide 4</vt:lpstr>
      <vt:lpstr>UPSTREAM, MIDSTREAM &amp; DOWN STREAM COMPANIES…What’s the difference??</vt:lpstr>
      <vt:lpstr>Slide 6</vt:lpstr>
      <vt:lpstr>UPSTREAM, MIDSTREAM &amp; DOWN STREAM COMPANIES…What’s the difference??</vt:lpstr>
      <vt:lpstr>UPSTREAM, MIDSTREAM &amp; DOWN STREAM COMPANIES…What’s the difference??</vt:lpstr>
      <vt:lpstr>GAS PROCESSING OR STRIPPING FACILITIES REFINING NAT. GAS INVOLVES CHILLING IT!</vt:lpstr>
      <vt:lpstr>REFINING HYDROCARBON LIQUIDS INVOLVES HEATING IT!!!   </vt:lpstr>
      <vt:lpstr>MANY SERVICE COMPANIES ARE NEEDED IN THE WHOLE PROCESS OF EXPLORATION, DRILLING &amp; PRODUCTION OF OIL &amp; GAS</vt:lpstr>
      <vt:lpstr>MANY SERVICE COMPANIES ARE NEEDED IN THE WHOLE PROCESS OF EXPLORATION, DRILLING &amp; PRODUCTION OF OIL &amp; GAS</vt:lpstr>
      <vt:lpstr>MANY SERVICE COMPANIES ARE NEEDED IN THE WHOLE PROCESS OF EXPLORATION, DRILLING &amp; PRODUCTION OF OIL &amp; GAS</vt:lpstr>
      <vt:lpstr>MANY SERVICE COMPANIES ARE NEEDED IN THE WHOLE PROCESS OF EXPLORATION, DRILLING &amp; PRODUCTION OF OIL &amp; GAS</vt:lpstr>
      <vt:lpstr>MANY SERVICE COMPANIES ARE NEEDED IN THE WHOLE PROCESS OF EXPLORATION, DRILLING &amp; PRODUCTION OF OIL &amp; GAS</vt:lpstr>
      <vt:lpstr>WELL PRODUCTION ELECTRONICS</vt:lpstr>
      <vt:lpstr>FABRICATORS OF OILFIELD EQUIPMENT</vt:lpstr>
      <vt:lpstr>FABRICATORS OF OILFIELD EQUIPMENT</vt:lpstr>
      <vt:lpstr>OILFIELD PARTS &amp; SUPPLIES</vt:lpstr>
      <vt:lpstr>SUPPLYING FOOD, HOUSING, CLEANING SERVICES TO THE OILFIELD WORKERS</vt:lpstr>
      <vt:lpstr>Service Companies</vt:lpstr>
      <vt:lpstr>Service Companies</vt:lpstr>
      <vt:lpstr>Service  Companies</vt:lpstr>
      <vt:lpstr>ORGANIZATIONAL CHART OF AN OIL &amp; GAS COMPANY</vt:lpstr>
      <vt:lpstr>ORGANIZATIONAL CHART OF AN OIL &amp; GAS COMPANY</vt:lpstr>
      <vt:lpstr>ORGANIZATIONAL CHART OF AN OIL &amp; GAS COMPANY</vt:lpstr>
      <vt:lpstr>ORGANIZATIONAL CHART OF AN OIL &amp; GAS COMPANY</vt:lpstr>
      <vt:lpstr>ORGANIZATIONAL CHART OF AN OIL &amp; GAS COMPANY</vt:lpstr>
      <vt:lpstr>THE OIL &amp; GAS LEASE</vt:lpstr>
      <vt:lpstr>THE OIL &amp; GAS LEASE</vt:lpstr>
      <vt:lpstr>THE OIL &amp; GAS LEASE</vt:lpstr>
      <vt:lpstr>THE OIL &amp; GAS LEASE</vt:lpstr>
      <vt:lpstr>THE OIL &amp; GAS LEASE</vt:lpstr>
      <vt:lpstr>THE OIL &amp; GAS LEASE</vt:lpstr>
      <vt:lpstr>Jobs &amp; Careers </vt:lpstr>
      <vt:lpstr>Education/Skills</vt:lpstr>
      <vt:lpstr>Education/Skills</vt:lpstr>
      <vt:lpstr>Education/Skills</vt:lpstr>
      <vt:lpstr>TECHNOLOGY NEEDS </vt:lpstr>
      <vt:lpstr>Slide 40</vt:lpstr>
    </vt:vector>
  </TitlesOfParts>
  <Company>GLEP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MARCELLUS SHALE DEVELOPMENT PHASES</dc:title>
  <dc:creator>Mike Forgione</dc:creator>
  <cp:lastModifiedBy>Bonnie</cp:lastModifiedBy>
  <cp:revision>87</cp:revision>
  <dcterms:created xsi:type="dcterms:W3CDTF">2011-04-15T18:36:05Z</dcterms:created>
  <dcterms:modified xsi:type="dcterms:W3CDTF">2012-06-06T16:18:24Z</dcterms:modified>
</cp:coreProperties>
</file>