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B871A-D881-438B-A807-28A03E179BA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7ECC3-A70A-4B5E-82A6-C0D75505D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23BD2A-F034-48A1-82CA-9D665A0CB40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F647A8-5BD9-4441-930A-07D67DE0E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dcconsulting@verizon.net" TargetMode="Externa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Marcellus Shale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Leasing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2800" dirty="0" smtClean="0"/>
              <a:t>Glenn Cochran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What are the lease terms?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Are There Depth Restrictions?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Primary Term</a:t>
            </a:r>
          </a:p>
          <a:p>
            <a:pPr lvl="2">
              <a:spcBef>
                <a:spcPts val="1800"/>
              </a:spcBef>
            </a:pPr>
            <a:r>
              <a:rPr lang="en-US" dirty="0" smtClean="0"/>
              <a:t>Are You Receiving Rentals on Time?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Secondary Term (Wells Drilled and Producing)</a:t>
            </a:r>
          </a:p>
          <a:p>
            <a:pPr lvl="2">
              <a:spcBef>
                <a:spcPts val="1800"/>
              </a:spcBef>
            </a:pPr>
            <a:r>
              <a:rPr lang="en-US" dirty="0" smtClean="0"/>
              <a:t>Are You Receiving Royalty Checks?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Talk With Your Current Lessee to See What They are Doing Regarding the Marcellus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Your Land is Under Lease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Major Financial Impact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Solo vs. Group Negotiations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Research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Know What You Want to See in A Lease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Get It In Writing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Review It With Your Attorney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Summation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026" name="Picture 2" descr="C:\Users\Business\AppData\Local\Microsoft\Windows\Temporary Internet Files\Content.IE5\7CEZPHAH\MC90007862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866775" cy="18646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3886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and Answer Session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After the Next Presentation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6002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Glenn D Cochran</a:t>
            </a:r>
          </a:p>
          <a:p>
            <a:r>
              <a:rPr lang="en-US" dirty="0" smtClean="0"/>
              <a:t>P O Box 1399</a:t>
            </a:r>
          </a:p>
          <a:p>
            <a:r>
              <a:rPr lang="en-US" dirty="0" smtClean="0"/>
              <a:t>Oil City PA 16301</a:t>
            </a:r>
          </a:p>
          <a:p>
            <a:r>
              <a:rPr lang="en-US" dirty="0" smtClean="0"/>
              <a:t>(814) 671-1550</a:t>
            </a:r>
          </a:p>
          <a:p>
            <a:r>
              <a:rPr lang="en-US" dirty="0" smtClean="0">
                <a:hlinkClick r:id="rId3"/>
              </a:rPr>
              <a:t>gdcconsulting@verizon.net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Yes, It Is a Big Deal !!!!!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Business\AppData\Local\Microsoft\Windows\Temporary Internet Files\Content.IE5\SPJNVLU3\MP9003211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7456" y="16002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or Group Leasing</a:t>
            </a:r>
            <a:endParaRPr lang="en-US" dirty="0"/>
          </a:p>
        </p:txBody>
      </p:sp>
      <p:pic>
        <p:nvPicPr>
          <p:cNvPr id="1036" name="Picture 12" descr="C:\Users\Business\AppData\Local\Microsoft\Windows\Temporary Internet Files\Content.IE5\7CEZPHAH\MP9004221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2836483" cy="1868090"/>
          </a:xfrm>
          <a:prstGeom prst="rect">
            <a:avLst/>
          </a:prstGeom>
          <a:noFill/>
        </p:spPr>
      </p:pic>
      <p:pic>
        <p:nvPicPr>
          <p:cNvPr id="1042" name="Picture 18" descr="C:\Users\Business\AppData\Local\Microsoft\Windows\Temporary Internet Files\Content.IE5\GXE2DDZ5\MP90028952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24003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Lease is more specific to your property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Tailor-made to your specific wants or needs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to </a:t>
            </a:r>
            <a:br>
              <a:rPr lang="en-US" dirty="0" smtClean="0"/>
            </a:br>
            <a:r>
              <a:rPr lang="en-US" dirty="0" smtClean="0"/>
              <a:t>Leasing as an Individual</a:t>
            </a:r>
            <a:endParaRPr lang="en-US" dirty="0"/>
          </a:p>
        </p:txBody>
      </p:sp>
      <p:pic>
        <p:nvPicPr>
          <p:cNvPr id="5" name="Picture 18" descr="C:\Users\Business\AppData\Local\Microsoft\Windows\Temporary Internet Files\Content.IE5\GXE2DDZ5\MP9002895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52800"/>
            <a:ext cx="24003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overall terms</a:t>
            </a:r>
          </a:p>
          <a:p>
            <a:pPr lvl="1"/>
            <a:r>
              <a:rPr lang="en-US" dirty="0" smtClean="0"/>
              <a:t>Bonus</a:t>
            </a:r>
          </a:p>
          <a:p>
            <a:pPr lvl="1"/>
            <a:r>
              <a:rPr lang="en-US" dirty="0" smtClean="0"/>
              <a:t>Royalty Percentages</a:t>
            </a:r>
          </a:p>
          <a:p>
            <a:pPr lvl="1"/>
            <a:r>
              <a:rPr lang="en-US" dirty="0" smtClean="0"/>
              <a:t>Length of Leases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Offers more flexibility on well locations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Group Leasing</a:t>
            </a:r>
            <a:endParaRPr lang="en-US" dirty="0"/>
          </a:p>
        </p:txBody>
      </p:sp>
      <p:pic>
        <p:nvPicPr>
          <p:cNvPr id="5" name="Picture 12" descr="C:\Users\Business\AppData\Local\Microsoft\Windows\Temporary Internet Files\Content.IE5\7CEZPHAH\MP9004221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267200"/>
            <a:ext cx="2836483" cy="1868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7670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Term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Primary Term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Secondary Term</a:t>
            </a:r>
          </a:p>
          <a:p>
            <a:pPr lvl="1">
              <a:spcBef>
                <a:spcPts val="1800"/>
              </a:spcBef>
            </a:pPr>
            <a:r>
              <a:rPr lang="en-US" dirty="0" err="1" smtClean="0"/>
              <a:t>Habendum</a:t>
            </a:r>
            <a:r>
              <a:rPr lang="en-US" dirty="0" smtClean="0"/>
              <a:t> Clause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Bonus or Delay Rental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Royalty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Pooling or Unitization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Pugh Clause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Lease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52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Shut-In Royalty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Gas Storage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Location of Wells, Roads, Etc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Force Majeure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Renewals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Lease Terms (continued)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It in Writing</a:t>
            </a:r>
            <a:endParaRPr lang="en-US" dirty="0"/>
          </a:p>
        </p:txBody>
      </p:sp>
      <p:pic>
        <p:nvPicPr>
          <p:cNvPr id="3074" name="Picture 2" descr="C:\Users\Business\AppData\Local\Microsoft\Windows\Temporary Internet Files\Content.IE5\7CEZPHAH\MP9004222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57400"/>
            <a:ext cx="5562600" cy="370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905000"/>
            <a:ext cx="5867400" cy="2404872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Have the Document Reviewed by an Attorney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Few Hundred Dollars Spent May Save You Thousands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Before You Sign Anything</a:t>
            </a:r>
            <a:endParaRPr lang="en-US" dirty="0"/>
          </a:p>
        </p:txBody>
      </p:sp>
      <p:pic>
        <p:nvPicPr>
          <p:cNvPr id="4099" name="Picture 3" descr="C:\Users\Business\AppData\Local\Microsoft\Windows\Temporary Internet Files\Content.IE5\SPJNVLU3\MC900024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343400"/>
            <a:ext cx="2143659" cy="1700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226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Marcellus Shale </vt:lpstr>
      <vt:lpstr>Yes, It Is a Big Deal !!!!!</vt:lpstr>
      <vt:lpstr>Individual or Group Leasing</vt:lpstr>
      <vt:lpstr>Advantages to  Leasing as an Individual</vt:lpstr>
      <vt:lpstr>Advantages to Group Leasing</vt:lpstr>
      <vt:lpstr>Parts of the Lease</vt:lpstr>
      <vt:lpstr>Lease Terms (continued)</vt:lpstr>
      <vt:lpstr>Get It in Writing</vt:lpstr>
      <vt:lpstr>Before You Sign Anything</vt:lpstr>
      <vt:lpstr>If Your Land is Under Lease</vt:lpstr>
      <vt:lpstr>In Summation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Marcellus Shale </dc:title>
  <dc:creator>Glenn D Cochran</dc:creator>
  <cp:lastModifiedBy>Debbie McNerney</cp:lastModifiedBy>
  <cp:revision>23</cp:revision>
  <dcterms:created xsi:type="dcterms:W3CDTF">2010-08-31T14:12:12Z</dcterms:created>
  <dcterms:modified xsi:type="dcterms:W3CDTF">2010-10-01T16:00:36Z</dcterms:modified>
</cp:coreProperties>
</file>