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4" r:id="rId1"/>
  </p:sldMasterIdLst>
  <p:notesMasterIdLst>
    <p:notesMasterId r:id="rId13"/>
  </p:notesMasterIdLst>
  <p:handoutMasterIdLst>
    <p:handoutMasterId r:id="rId14"/>
  </p:handoutMasterIdLst>
  <p:sldIdLst>
    <p:sldId id="276" r:id="rId2"/>
    <p:sldId id="278" r:id="rId3"/>
    <p:sldId id="281" r:id="rId4"/>
    <p:sldId id="285" r:id="rId5"/>
    <p:sldId id="280" r:id="rId6"/>
    <p:sldId id="286" r:id="rId7"/>
    <p:sldId id="279" r:id="rId8"/>
    <p:sldId id="282" r:id="rId9"/>
    <p:sldId id="287" r:id="rId10"/>
    <p:sldId id="283" r:id="rId11"/>
    <p:sldId id="28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8578" autoAdjust="0"/>
  </p:normalViewPr>
  <p:slideViewPr>
    <p:cSldViewPr snapToGrid="0" snapToObjects="1">
      <p:cViewPr>
        <p:scale>
          <a:sx n="112" d="100"/>
          <a:sy n="112"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plotArea>
      <c:layout>
        <c:manualLayout>
          <c:layoutTarget val="inner"/>
          <c:xMode val="edge"/>
          <c:yMode val="edge"/>
          <c:x val="4.5602040850148018E-2"/>
          <c:y val="4.7058823529411813E-2"/>
          <c:w val="0.75445054926843402"/>
          <c:h val="0.55521611300733287"/>
        </c:manualLayout>
      </c:layout>
      <c:barChart>
        <c:barDir val="col"/>
        <c:grouping val="clustered"/>
        <c:ser>
          <c:idx val="0"/>
          <c:order val="0"/>
          <c:tx>
            <c:strRef>
              <c:f>Sheet1!$B$1</c:f>
              <c:strCache>
                <c:ptCount val="1"/>
                <c:pt idx="0">
                  <c:v>Jobs Generated</c:v>
                </c:pt>
              </c:strCache>
            </c:strRef>
          </c:tx>
          <c:dLbls>
            <c:txPr>
              <a:bodyPr/>
              <a:lstStyle/>
              <a:p>
                <a:pPr>
                  <a:defRPr sz="1200"/>
                </a:pPr>
                <a:endParaRPr lang="en-US"/>
              </a:p>
            </c:txPr>
            <c:showVal val="1"/>
          </c:dLbls>
          <c:cat>
            <c:numRef>
              <c:f>Sheet1!$A$2:$A$3</c:f>
              <c:numCache>
                <c:formatCode>General</c:formatCode>
                <c:ptCount val="2"/>
                <c:pt idx="0">
                  <c:v>2010</c:v>
                </c:pt>
                <c:pt idx="1">
                  <c:v>2014</c:v>
                </c:pt>
              </c:numCache>
            </c:numRef>
          </c:cat>
          <c:val>
            <c:numRef>
              <c:f>Sheet1!$B$2:$B$3</c:f>
              <c:numCache>
                <c:formatCode>_(* #,##0_);_(* \(#,##0\);_(* "-"??_);_(@_)</c:formatCode>
                <c:ptCount val="2"/>
                <c:pt idx="0">
                  <c:v>5083</c:v>
                </c:pt>
                <c:pt idx="1">
                  <c:v>10860</c:v>
                </c:pt>
              </c:numCache>
            </c:numRef>
          </c:val>
        </c:ser>
        <c:ser>
          <c:idx val="1"/>
          <c:order val="1"/>
          <c:tx>
            <c:strRef>
              <c:f>Sheet1!$C$1</c:f>
              <c:strCache>
                <c:ptCount val="1"/>
                <c:pt idx="0">
                  <c:v>Wells Drilled</c:v>
                </c:pt>
              </c:strCache>
            </c:strRef>
          </c:tx>
          <c:dLbls>
            <c:txPr>
              <a:bodyPr/>
              <a:lstStyle/>
              <a:p>
                <a:pPr>
                  <a:defRPr sz="1200"/>
                </a:pPr>
                <a:endParaRPr lang="en-US"/>
              </a:p>
            </c:txPr>
            <c:showVal val="1"/>
          </c:dLbls>
          <c:cat>
            <c:numRef>
              <c:f>Sheet1!$A$2:$A$3</c:f>
              <c:numCache>
                <c:formatCode>General</c:formatCode>
                <c:ptCount val="2"/>
                <c:pt idx="0">
                  <c:v>2010</c:v>
                </c:pt>
                <c:pt idx="1">
                  <c:v>2014</c:v>
                </c:pt>
              </c:numCache>
            </c:numRef>
          </c:cat>
          <c:val>
            <c:numRef>
              <c:f>Sheet1!$C$2:$C$3</c:f>
              <c:numCache>
                <c:formatCode>General</c:formatCode>
                <c:ptCount val="2"/>
                <c:pt idx="0">
                  <c:v>330</c:v>
                </c:pt>
                <c:pt idx="1">
                  <c:v>779</c:v>
                </c:pt>
              </c:numCache>
            </c:numRef>
          </c:val>
        </c:ser>
        <c:dLbls/>
        <c:axId val="55074176"/>
        <c:axId val="55088256"/>
      </c:barChart>
      <c:catAx>
        <c:axId val="55074176"/>
        <c:scaling>
          <c:orientation val="minMax"/>
        </c:scaling>
        <c:axPos val="b"/>
        <c:numFmt formatCode="General" sourceLinked="1"/>
        <c:tickLblPos val="nextTo"/>
        <c:txPr>
          <a:bodyPr/>
          <a:lstStyle/>
          <a:p>
            <a:pPr>
              <a:defRPr sz="1400"/>
            </a:pPr>
            <a:endParaRPr lang="en-US"/>
          </a:p>
        </c:txPr>
        <c:crossAx val="55088256"/>
        <c:crosses val="autoZero"/>
        <c:auto val="1"/>
        <c:lblAlgn val="ctr"/>
        <c:lblOffset val="100"/>
      </c:catAx>
      <c:valAx>
        <c:axId val="55088256"/>
        <c:scaling>
          <c:orientation val="minMax"/>
        </c:scaling>
        <c:delete val="1"/>
        <c:axPos val="l"/>
        <c:numFmt formatCode="_(* #,##0_);_(* \(#,##0\);_(* &quot;-&quot;??_);_(@_)" sourceLinked="1"/>
        <c:tickLblPos val="nextTo"/>
        <c:crossAx val="55074176"/>
        <c:crosses val="autoZero"/>
        <c:crossBetween val="between"/>
      </c:valAx>
    </c:plotArea>
    <c:legend>
      <c:legendPos val="l"/>
      <c:layout>
        <c:manualLayout>
          <c:xMode val="edge"/>
          <c:yMode val="edge"/>
          <c:x val="3.5078492961652295E-2"/>
          <c:y val="4.7034571322361503E-2"/>
          <c:w val="0.40564658777412305"/>
          <c:h val="0.11245605159083601"/>
        </c:manualLayout>
      </c:layout>
      <c:overlay val="1"/>
      <c:spPr>
        <a:solidFill>
          <a:schemeClr val="bg1">
            <a:lumMod val="95000"/>
          </a:schemeClr>
        </a:solidFill>
      </c:spPr>
      <c:txPr>
        <a:bodyPr/>
        <a:lstStyle/>
        <a:p>
          <a:pPr>
            <a:defRPr sz="120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CF2671-73DE-E04D-9EF2-DDA99AD871EC}" type="datetimeFigureOut">
              <a:rPr lang="en-US" smtClean="0"/>
              <a:pPr/>
              <a:t>6/28/2011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8CC215-3C1B-134C-9A71-7425BFA05556}" type="slidenum">
              <a:rPr lang="en-US" smtClean="0"/>
              <a:pPr/>
              <a:t>‹#›</a:t>
            </a:fld>
            <a:endParaRPr lang="en-US"/>
          </a:p>
        </p:txBody>
      </p:sp>
    </p:spTree>
    <p:extLst>
      <p:ext uri="{BB962C8B-B14F-4D97-AF65-F5344CB8AC3E}">
        <p14:creationId xmlns:p14="http://schemas.microsoft.com/office/powerpoint/2010/main" xmlns="" val="2016640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FD77F-7CA6-4B42-AA61-00277F93D6E6}" type="datetimeFigureOut">
              <a:rPr lang="en-US" smtClean="0"/>
              <a:pPr/>
              <a:t>6/28/2011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C5F6B2-82B4-384C-ADCB-FED434D4FFE8}" type="slidenum">
              <a:rPr lang="en-US" smtClean="0"/>
              <a:pPr/>
              <a:t>‹#›</a:t>
            </a:fld>
            <a:endParaRPr lang="en-US"/>
          </a:p>
        </p:txBody>
      </p:sp>
    </p:spTree>
    <p:extLst>
      <p:ext uri="{BB962C8B-B14F-4D97-AF65-F5344CB8AC3E}">
        <p14:creationId xmlns:p14="http://schemas.microsoft.com/office/powerpoint/2010/main" xmlns="" val="27523927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2"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2"/>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0B0A6412-837E-784A-8197-CAB8EF8DB0DF}" type="datetime1">
              <a:rPr lang="en-US" smtClean="0"/>
              <a:pPr/>
              <a:t>6/28/2011</a:t>
            </a:fld>
            <a:endParaRPr lang="en-US" dirty="0"/>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8"/>
            <a:ext cx="2831592" cy="365125"/>
          </a:xfrm>
          <a:prstGeom prst="rect">
            <a:avLst/>
          </a:prstGeom>
        </p:spPr>
        <p:txBody>
          <a:bodyPr>
            <a:normAutofit/>
          </a:bodyPr>
          <a:lstStyle>
            <a:lvl1pPr>
              <a:defRPr>
                <a:solidFill>
                  <a:schemeClr val="accent1"/>
                </a:solidFill>
              </a:defRPr>
            </a:lvl1pPr>
          </a:lstStyle>
          <a:p>
            <a:r>
              <a:rPr lang="en-US" smtClean="0"/>
              <a:t>© Intelligent Strategies, LLC, Confidential</a:t>
            </a:r>
            <a:endParaRPr lang="en-US"/>
          </a:p>
        </p:txBody>
      </p:sp>
      <p:sp>
        <p:nvSpPr>
          <p:cNvPr id="6" name="Slide Number Placeholder 5"/>
          <p:cNvSpPr>
            <a:spLocks noGrp="1"/>
          </p:cNvSpPr>
          <p:nvPr>
            <p:ph type="sldNum" sz="quarter" idx="12"/>
          </p:nvPr>
        </p:nvSpPr>
        <p:spPr>
          <a:xfrm>
            <a:off x="4649097" y="5719968"/>
            <a:ext cx="643667" cy="365125"/>
          </a:xfrm>
        </p:spPr>
        <p:txBody>
          <a:bodyPr/>
          <a:lstStyle>
            <a:lvl1pPr>
              <a:defRPr>
                <a:solidFill>
                  <a:schemeClr val="accent1"/>
                </a:solidFill>
              </a:defRPr>
            </a:lvl1pPr>
          </a:lstStyle>
          <a:p>
            <a:fld id="{1D72EBF8-7CF5-44B7-B2BF-E22DE4D0703D}" type="slidenum">
              <a:rPr lang="en-US" smtClean="0"/>
              <a:pPr/>
              <a:t>‹#›</a:t>
            </a:fld>
            <a:endParaRPr lang="en-US"/>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ooter Placeholder 12"/>
          <p:cNvSpPr txBox="1">
            <a:spLocks/>
          </p:cNvSpPr>
          <p:nvPr userDrawn="1"/>
        </p:nvSpPr>
        <p:spPr>
          <a:xfrm>
            <a:off x="4827988" y="6223248"/>
            <a:ext cx="3502152" cy="365125"/>
          </a:xfrm>
          <a:prstGeom prst="rect">
            <a:avLst/>
          </a:prstGeom>
        </p:spPr>
        <p:txBody>
          <a:bodyPr/>
          <a:lstStyle>
            <a:defPPr>
              <a:defRPr lang="en-US"/>
            </a:defPPr>
            <a:lvl1pPr marL="0" algn="r"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CA64FA-60C1-8244-B18C-BBE1B340B0BF}" type="datetime1">
              <a:rPr lang="en-US" smtClean="0"/>
              <a:pPr/>
              <a:t>6/28/2011</a:t>
            </a:fld>
            <a:endParaRPr lang="en-US"/>
          </a:p>
        </p:txBody>
      </p:sp>
      <p:sp>
        <p:nvSpPr>
          <p:cNvPr id="6" name="Slide Number Placeholder 5"/>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7"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5F97F-263A-0747-9381-233E5ABD1917}" type="datetime1">
              <a:rPr lang="en-US" smtClean="0"/>
              <a:pPr/>
              <a:t>6/28/2011</a:t>
            </a:fld>
            <a:endParaRPr lang="en-US"/>
          </a:p>
        </p:txBody>
      </p:sp>
      <p:sp>
        <p:nvSpPr>
          <p:cNvPr id="6" name="Slide Number Placeholder 5"/>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7"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CA8F28-58B8-9D44-A087-B4911F3FDBD0}" type="datetime1">
              <a:rPr lang="en-US" smtClean="0"/>
              <a:pPr/>
              <a:t>6/28/2011</a:t>
            </a:fld>
            <a:endParaRPr lang="en-US"/>
          </a:p>
        </p:txBody>
      </p:sp>
      <p:sp>
        <p:nvSpPr>
          <p:cNvPr id="6" name="Slide Number Placeholder 5"/>
          <p:cNvSpPr>
            <a:spLocks noGrp="1"/>
          </p:cNvSpPr>
          <p:nvPr>
            <p:ph type="sldNum" sz="quarter" idx="12"/>
          </p:nvPr>
        </p:nvSpPr>
        <p:spPr/>
        <p:txBody>
          <a:bodyPr/>
          <a:lstStyle/>
          <a:p>
            <a:r>
              <a:rPr lang="en-US" dirty="0" smtClean="0"/>
              <a:t>p. </a:t>
            </a:r>
            <a:fld id="{20EE1335-CE06-684B-872B-61756F7FF335}" type="slidenum">
              <a:rPr lang="en-US" smtClean="0"/>
              <a:pPr/>
              <a:t>‹#›</a:t>
            </a:fld>
            <a:endParaRPr lang="en-US" dirty="0"/>
          </a:p>
        </p:txBody>
      </p:sp>
      <p:sp>
        <p:nvSpPr>
          <p:cNvPr id="11"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7" y="2900831"/>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2"/>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B81B8-C2F5-994C-BEAF-85218FFC5422}" type="datetime1">
              <a:rPr lang="en-US" smtClean="0"/>
              <a:pPr/>
              <a:t>6/28/2011</a:t>
            </a:fld>
            <a:endParaRPr lang="en-US"/>
          </a:p>
        </p:txBody>
      </p:sp>
      <p:sp>
        <p:nvSpPr>
          <p:cNvPr id="6" name="Slide Number Placeholder 5"/>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8"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B1B16B9-D582-744B-A623-02CACC393858}" type="datetime1">
              <a:rPr lang="en-US" smtClean="0"/>
              <a:pPr/>
              <a:t>6/28/2011</a:t>
            </a:fld>
            <a:endParaRPr lang="en-US"/>
          </a:p>
        </p:txBody>
      </p:sp>
      <p:sp>
        <p:nvSpPr>
          <p:cNvPr id="7" name="Slide Number Placeholder 6"/>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6"/>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9"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6"/>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A2B800-573B-A74A-B02E-4F9352B3CF11}" type="datetime1">
              <a:rPr lang="en-US" smtClean="0"/>
              <a:pPr/>
              <a:t>6/28/2011</a:t>
            </a:fld>
            <a:endParaRPr lang="en-US"/>
          </a:p>
        </p:txBody>
      </p:sp>
      <p:sp>
        <p:nvSpPr>
          <p:cNvPr id="9" name="Slide Number Placeholder 8"/>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10" name="Footer Placeholder 12"/>
          <p:cNvSpPr>
            <a:spLocks noGrp="1"/>
          </p:cNvSpPr>
          <p:nvPr>
            <p:ph type="ftr" sz="quarter" idx="1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0B437-9009-314E-8506-8780A0B5283A}" type="datetime1">
              <a:rPr lang="en-US" smtClean="0"/>
              <a:pPr/>
              <a:t>6/28/2011</a:t>
            </a:fld>
            <a:endParaRPr lang="en-US"/>
          </a:p>
        </p:txBody>
      </p:sp>
      <p:sp>
        <p:nvSpPr>
          <p:cNvPr id="5" name="Slide Number Placeholder 4"/>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6"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437F9-D5E0-BD4F-AB22-FB17EDC8A04F}" type="datetime1">
              <a:rPr lang="en-US" smtClean="0"/>
              <a:pPr/>
              <a:t>6/28/2011</a:t>
            </a:fld>
            <a:endParaRPr lang="en-US"/>
          </a:p>
        </p:txBody>
      </p:sp>
      <p:sp>
        <p:nvSpPr>
          <p:cNvPr id="4" name="Slide Number Placeholder 3"/>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5"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2"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B98B2D5-B55A-5345-A295-FEFD5A6476D3}" type="datetime1">
              <a:rPr lang="en-US" smtClean="0"/>
              <a:pPr/>
              <a:t>6/28/2011</a:t>
            </a:fld>
            <a:endParaRPr lang="en-US"/>
          </a:p>
        </p:txBody>
      </p:sp>
      <p:sp>
        <p:nvSpPr>
          <p:cNvPr id="7" name="Slide Number Placeholder 6"/>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58" name="Rectangle 57"/>
          <p:cNvSpPr/>
          <p:nvPr/>
        </p:nvSpPr>
        <p:spPr>
          <a:xfrm>
            <a:off x="905574"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9835" y="2657436"/>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7" name="Footer Placeholder 12"/>
          <p:cNvSpPr>
            <a:spLocks noGrp="1"/>
          </p:cNvSpPr>
          <p:nvPr>
            <p:ph type="ftr" sz="quarter" idx="3"/>
          </p:nvPr>
        </p:nvSpPr>
        <p:spPr>
          <a:xfrm>
            <a:off x="4817828" y="6225964"/>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2"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4"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1"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2" y="4133090"/>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D7D7B-79DF-4D47-817C-77F2E7D6E3AB}" type="datetime1">
              <a:rPr lang="en-US" smtClean="0"/>
              <a:pPr/>
              <a:t>6/28/2011</a:t>
            </a:fld>
            <a:endParaRPr lang="en-US"/>
          </a:p>
        </p:txBody>
      </p:sp>
      <p:sp>
        <p:nvSpPr>
          <p:cNvPr id="7" name="Slide Number Placeholder 6"/>
          <p:cNvSpPr>
            <a:spLocks noGrp="1"/>
          </p:cNvSpPr>
          <p:nvPr>
            <p:ph type="sldNum" sz="quarter" idx="12"/>
          </p:nvPr>
        </p:nvSpPr>
        <p:spPr/>
        <p:txBody>
          <a:bodyPr/>
          <a:lstStyle/>
          <a:p>
            <a:r>
              <a:rPr lang="en-US" dirty="0" smtClean="0"/>
              <a:t>p. </a:t>
            </a:r>
            <a:fld id="{B06BE6FE-9E53-6D4E-8263-1EA867278882}" type="slidenum">
              <a:rPr lang="en-US" smtClean="0"/>
              <a:pPr/>
              <a:t>‹#›</a:t>
            </a:fld>
            <a:endParaRPr lang="en-US" dirty="0"/>
          </a:p>
        </p:txBody>
      </p:sp>
      <p:sp>
        <p:nvSpPr>
          <p:cNvPr id="53" name="Footer Placeholder 12"/>
          <p:cNvSpPr>
            <a:spLocks noGrp="1"/>
          </p:cNvSpPr>
          <p:nvPr>
            <p:ph type="ftr" sz="quarter" idx="3"/>
          </p:nvPr>
        </p:nvSpPr>
        <p:spPr>
          <a:xfrm>
            <a:off x="4817366" y="6210665"/>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8"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9"/>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4"/>
            <a:ext cx="2133600" cy="365125"/>
          </a:xfrm>
          <a:prstGeom prst="rect">
            <a:avLst/>
          </a:prstGeom>
        </p:spPr>
        <p:txBody>
          <a:bodyPr vert="horz" lIns="91440" tIns="45720" rIns="91440" bIns="45720" rtlCol="0" anchor="ctr"/>
          <a:lstStyle>
            <a:lvl1pPr algn="r">
              <a:defRPr sz="1200">
                <a:solidFill>
                  <a:srgbClr val="FEFEFE"/>
                </a:solidFill>
              </a:defRPr>
            </a:lvl1pPr>
          </a:lstStyle>
          <a:p>
            <a:fld id="{B29A3F46-E207-6F46-A688-F6C66CA2DF4E}" type="datetime1">
              <a:rPr lang="en-US" smtClean="0"/>
              <a:pPr/>
              <a:t>6/28/2011</a:t>
            </a:fld>
            <a:endParaRPr lang="en-US"/>
          </a:p>
        </p:txBody>
      </p:sp>
      <p:sp>
        <p:nvSpPr>
          <p:cNvPr id="6" name="Slide Number Placeholder 5"/>
          <p:cNvSpPr>
            <a:spLocks noGrp="1"/>
          </p:cNvSpPr>
          <p:nvPr>
            <p:ph type="sldNum" sz="quarter" idx="4"/>
          </p:nvPr>
        </p:nvSpPr>
        <p:spPr>
          <a:xfrm>
            <a:off x="4649098" y="224493"/>
            <a:ext cx="1332156" cy="365125"/>
          </a:xfrm>
          <a:prstGeom prst="rect">
            <a:avLst/>
          </a:prstGeom>
        </p:spPr>
        <p:txBody>
          <a:bodyPr vert="horz" lIns="91440" tIns="45720" rIns="91440" bIns="45720" rtlCol="0" anchor="ctr"/>
          <a:lstStyle>
            <a:lvl1pPr algn="l">
              <a:defRPr sz="1200">
                <a:solidFill>
                  <a:srgbClr val="FEFEFE"/>
                </a:solidFill>
              </a:defRPr>
            </a:lvl1pPr>
          </a:lstStyle>
          <a:p>
            <a:r>
              <a:rPr lang="en-US" dirty="0" smtClean="0"/>
              <a:t>p. </a:t>
            </a:r>
            <a:fld id="{B06BE6FE-9E53-6D4E-8263-1EA867278882}" type="slidenum">
              <a:rPr lang="en-US" smtClean="0"/>
              <a:pPr/>
              <a:t>‹#›</a:t>
            </a:fld>
            <a:endParaRPr lang="en-US" dirty="0"/>
          </a:p>
        </p:txBody>
      </p:sp>
      <p:sp>
        <p:nvSpPr>
          <p:cNvPr id="48" name="Footer Placeholder 12"/>
          <p:cNvSpPr>
            <a:spLocks noGrp="1"/>
          </p:cNvSpPr>
          <p:nvPr>
            <p:ph type="ftr" sz="quarter" idx="3"/>
          </p:nvPr>
        </p:nvSpPr>
        <p:spPr>
          <a:xfrm>
            <a:off x="5275028" y="647693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pic>
        <p:nvPicPr>
          <p:cNvPr id="7" name="Picture 6" descr="si-logo-clean-colors.png"/>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4435513" y="6031685"/>
            <a:ext cx="251460" cy="445246"/>
          </a:xfrm>
          <a:prstGeom prst="rect">
            <a:avLst/>
          </a:prstGeom>
        </p:spPr>
      </p:pic>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38745" y="4513416"/>
            <a:ext cx="3414454" cy="1135715"/>
          </a:xfrm>
        </p:spPr>
        <p:txBody>
          <a:bodyPr>
            <a:noAutofit/>
          </a:bodyPr>
          <a:lstStyle/>
          <a:p>
            <a:r>
              <a:rPr lang="en-US" sz="2000" b="1" dirty="0"/>
              <a:t>Northwest Pennsylvania </a:t>
            </a:r>
            <a:br>
              <a:rPr lang="en-US" sz="2000" b="1" dirty="0"/>
            </a:br>
            <a:r>
              <a:rPr lang="en-US" sz="2000" b="1" dirty="0" smtClean="0"/>
              <a:t>Oil </a:t>
            </a:r>
            <a:r>
              <a:rPr lang="en-US" sz="2000" b="1" dirty="0"/>
              <a:t>and Gas </a:t>
            </a:r>
            <a:r>
              <a:rPr lang="en-US" sz="2000" b="1" dirty="0" smtClean="0"/>
              <a:t>Hub </a:t>
            </a:r>
            <a:br>
              <a:rPr lang="en-US" sz="2000" b="1" dirty="0" smtClean="0"/>
            </a:br>
            <a:r>
              <a:rPr lang="en-US" sz="2000" dirty="0" smtClean="0"/>
              <a:t>Business 2 Business Forum</a:t>
            </a:r>
            <a:endParaRPr lang="en-US" dirty="0" smtClean="0"/>
          </a:p>
        </p:txBody>
      </p:sp>
      <p:pic>
        <p:nvPicPr>
          <p:cNvPr id="5" name="Picture 4" descr="si-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847755" y="2403568"/>
            <a:ext cx="2922990" cy="1758295"/>
          </a:xfrm>
          <a:prstGeom prst="rect">
            <a:avLst/>
          </a:prstGeom>
        </p:spPr>
      </p:pic>
      <p:sp>
        <p:nvSpPr>
          <p:cNvPr id="17" name="Date Placeholder 3"/>
          <p:cNvSpPr>
            <a:spLocks noGrp="1"/>
          </p:cNvSpPr>
          <p:nvPr>
            <p:ph type="dt" sz="half" idx="10"/>
          </p:nvPr>
        </p:nvSpPr>
        <p:spPr>
          <a:xfrm>
            <a:off x="4738744" y="1516829"/>
            <a:ext cx="2133600" cy="750981"/>
          </a:xfrm>
        </p:spPr>
        <p:txBody>
          <a:bodyPr anchor="b"/>
          <a:lstStyle>
            <a:lvl1pPr algn="l">
              <a:defRPr sz="2400"/>
            </a:lvl1pPr>
          </a:lstStyle>
          <a:p>
            <a:r>
              <a:rPr lang="en-US" dirty="0" smtClean="0"/>
              <a:t>6/28/11</a:t>
            </a:r>
          </a:p>
        </p:txBody>
      </p:sp>
    </p:spTree>
    <p:extLst>
      <p:ext uri="{BB962C8B-B14F-4D97-AF65-F5344CB8AC3E}">
        <p14:creationId xmlns:p14="http://schemas.microsoft.com/office/powerpoint/2010/main" xmlns="" val="31334628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1-05-18 at 6.39.52 P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82662" y="4012219"/>
            <a:ext cx="1089298" cy="1111084"/>
          </a:xfrm>
          <a:prstGeom prst="rect">
            <a:avLst/>
          </a:prstGeom>
        </p:spPr>
      </p:pic>
      <p:pic>
        <p:nvPicPr>
          <p:cNvPr id="10" name="Picture 9" descr="Screen shot 2011-05-18 at 6.40.34 P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97330" y="1879829"/>
            <a:ext cx="2152628" cy="3556224"/>
          </a:xfrm>
          <a:prstGeom prst="rect">
            <a:avLst/>
          </a:prstGeom>
          <a:ln>
            <a:solidFill>
              <a:schemeClr val="tx1"/>
            </a:solidFill>
          </a:ln>
          <a:effectLst>
            <a:outerShdw blurRad="50800" dist="38100" dir="2700000" algn="tl" rotWithShape="0">
              <a:srgbClr val="000000">
                <a:alpha val="43000"/>
              </a:srgbClr>
            </a:outerShdw>
          </a:effectLst>
        </p:spPr>
      </p:pic>
      <p:pic>
        <p:nvPicPr>
          <p:cNvPr id="13" name="Picture 12" descr="Screen shot 2011-05-18 at 6.43.50 PM.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326066" y="2059896"/>
            <a:ext cx="3256064" cy="1744759"/>
          </a:xfrm>
          <a:prstGeom prst="rect">
            <a:avLst/>
          </a:prstGeom>
        </p:spPr>
      </p:pic>
      <p:sp>
        <p:nvSpPr>
          <p:cNvPr id="7" name="TextBox 6"/>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10</a:t>
            </a:fld>
            <a:endParaRPr lang="en-US" dirty="0">
              <a:solidFill>
                <a:schemeClr val="bg1"/>
              </a:solidFill>
            </a:endParaRPr>
          </a:p>
        </p:txBody>
      </p:sp>
      <p:sp>
        <p:nvSpPr>
          <p:cNvPr id="9"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1090091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lumMod val="75000"/>
                  </a:schemeClr>
                </a:solidFill>
              </a:rPr>
              <a:t>DISCLAIMER</a:t>
            </a:r>
          </a:p>
        </p:txBody>
      </p:sp>
      <p:sp>
        <p:nvSpPr>
          <p:cNvPr id="3" name="Content Placeholder 2"/>
          <p:cNvSpPr>
            <a:spLocks noGrp="1"/>
          </p:cNvSpPr>
          <p:nvPr>
            <p:ph idx="1"/>
          </p:nvPr>
        </p:nvSpPr>
        <p:spPr/>
        <p:txBody>
          <a:bodyPr>
            <a:noAutofit/>
          </a:bodyPr>
          <a:lstStyle/>
          <a:p>
            <a:pPr marL="68580" indent="0" algn="just">
              <a:spcBef>
                <a:spcPts val="200"/>
              </a:spcBef>
              <a:buNone/>
            </a:pPr>
            <a:r>
              <a:rPr lang="en-US" sz="1000" dirty="0" smtClean="0">
                <a:solidFill>
                  <a:schemeClr val="bg1">
                    <a:lumMod val="75000"/>
                  </a:schemeClr>
                </a:solidFill>
                <a:sym typeface="Gill Sans Light" charset="0"/>
              </a:rPr>
              <a:t>The </a:t>
            </a:r>
            <a:r>
              <a:rPr lang="en-US" sz="1000" dirty="0">
                <a:solidFill>
                  <a:schemeClr val="bg1">
                    <a:lumMod val="75000"/>
                  </a:schemeClr>
                </a:solidFill>
                <a:sym typeface="Gill Sans Light" charset="0"/>
              </a:rPr>
              <a:t>findings and recommendations contained in this report are based on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independent analysis, but also rely on information supplied by sources believed to be reliable.  While every effort is made to use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knowledge and experience in the industry to prepare this report, and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warrants that it has and will perform its duties in a workmanlike manner in accordance with commercially reasonable standards,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does not guarantee the accuracy, adequacy, or completeness of any information provided by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or other sources and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is not responsible for any errors or omissions, or the results obtained from the use of such information that is provided by this report.</a:t>
            </a:r>
          </a:p>
          <a:p>
            <a:pPr marL="68580" indent="0" algn="just">
              <a:spcBef>
                <a:spcPts val="200"/>
              </a:spcBef>
              <a:buNone/>
            </a:pPr>
            <a:r>
              <a:rPr lang="en-US" sz="1000" dirty="0">
                <a:solidFill>
                  <a:schemeClr val="bg1">
                    <a:lumMod val="75000"/>
                  </a:schemeClr>
                </a:solidFill>
                <a:sym typeface="Gill Sans Light" charset="0"/>
              </a:rPr>
              <a:t> </a:t>
            </a:r>
          </a:p>
          <a:p>
            <a:pPr marL="68580" indent="0" algn="just">
              <a:spcBef>
                <a:spcPts val="200"/>
              </a:spcBef>
              <a:buNone/>
            </a:pPr>
            <a:r>
              <a:rPr lang="en-US" sz="1000" dirty="0">
                <a:solidFill>
                  <a:schemeClr val="bg1">
                    <a:lumMod val="75000"/>
                  </a:schemeClr>
                </a:solidFill>
                <a:sym typeface="Gill Sans Light" charset="0"/>
              </a:rPr>
              <a:t>The information in this report is provided without warranty, express or implied, including but not limited to any implied warranties of merchantability or fitness for a particular purpose, and is used at the </a:t>
            </a:r>
            <a:r>
              <a:rPr lang="en-US" sz="1000" dirty="0" smtClean="0">
                <a:solidFill>
                  <a:schemeClr val="bg1">
                    <a:lumMod val="75000"/>
                  </a:schemeClr>
                </a:solidFill>
                <a:sym typeface="Gill Sans Light" charset="0"/>
              </a:rPr>
              <a:t>user’s </a:t>
            </a:r>
            <a:r>
              <a:rPr lang="en-US" sz="1000" dirty="0">
                <a:solidFill>
                  <a:schemeClr val="bg1">
                    <a:lumMod val="75000"/>
                  </a:schemeClr>
                </a:solidFill>
                <a:sym typeface="Gill Sans Light" charset="0"/>
              </a:rPr>
              <a:t>own risk.  The opinions contained in this report and all </a:t>
            </a:r>
            <a:r>
              <a:rPr lang="en-US" sz="1000" dirty="0" smtClean="0">
                <a:solidFill>
                  <a:schemeClr val="bg1">
                    <a:lumMod val="75000"/>
                  </a:schemeClr>
                </a:solidFill>
                <a:sym typeface="Gill Sans Light" charset="0"/>
              </a:rPr>
              <a:t>Strategic Innovations  </a:t>
            </a:r>
            <a:r>
              <a:rPr lang="en-US" sz="1000" dirty="0">
                <a:solidFill>
                  <a:schemeClr val="bg1">
                    <a:lumMod val="75000"/>
                  </a:schemeClr>
                </a:solidFill>
                <a:sym typeface="Gill Sans Light" charset="0"/>
              </a:rPr>
              <a:t>communications reflect our judgment at the time of writing and are subject to change without notice, including without limitation in connection with changes in the laws and regulations cited in this report. </a:t>
            </a:r>
          </a:p>
          <a:p>
            <a:pPr marL="68580" indent="0" algn="just">
              <a:spcBef>
                <a:spcPts val="200"/>
              </a:spcBef>
              <a:buNone/>
            </a:pPr>
            <a:r>
              <a:rPr lang="en-US" sz="1000" dirty="0">
                <a:solidFill>
                  <a:schemeClr val="bg1">
                    <a:lumMod val="75000"/>
                  </a:schemeClr>
                </a:solidFill>
                <a:sym typeface="Gill Sans Light" charset="0"/>
              </a:rPr>
              <a:t> </a:t>
            </a:r>
          </a:p>
          <a:p>
            <a:pPr marL="68580" indent="0" algn="just">
              <a:spcBef>
                <a:spcPts val="200"/>
              </a:spcBef>
              <a:buNone/>
            </a:pPr>
            <a:r>
              <a:rPr lang="en-US" sz="1000" dirty="0" smtClean="0">
                <a:solidFill>
                  <a:schemeClr val="bg1">
                    <a:lumMod val="75000"/>
                  </a:schemeClr>
                </a:solidFill>
                <a:sym typeface="Gill Sans Light" charset="0"/>
              </a:rPr>
              <a:t>IN NO EVENT SHALL STRATEGIC INNOVATIONS BE LIABLE FOR CONSEQUENTIAL, INCIDENTAL, PUNITIVE, SPECIAL, EXEMPLARY OR INDIRECT DAMAGES OR EXPENSES (INCLUDING, WITHOUT LIMITATION, LOST PROFITS OR OTHER ECONOMIC LOSS, LOST REIMBURSEMENTS, LOST DATA, OR LOST SAVINGS), EVEN IF STRATEGIC INNOVATIONS WAS ADVISED OF THE POSSIBILITY OF THE OCCURRENCE OF SUCH DAMAGES.</a:t>
            </a:r>
          </a:p>
          <a:p>
            <a:pPr marL="68580" indent="0" algn="just">
              <a:buNone/>
            </a:pPr>
            <a:endParaRPr lang="en-US" sz="1000" dirty="0">
              <a:solidFill>
                <a:schemeClr val="bg1">
                  <a:lumMod val="75000"/>
                </a:schemeClr>
              </a:solidFill>
            </a:endParaRPr>
          </a:p>
        </p:txBody>
      </p:sp>
      <p:sp>
        <p:nvSpPr>
          <p:cNvPr id="5" name="TextBox 4"/>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11</a:t>
            </a:fld>
            <a:endParaRPr lang="en-US" dirty="0">
              <a:solidFill>
                <a:schemeClr val="bg1"/>
              </a:solidFill>
            </a:endParaRPr>
          </a:p>
        </p:txBody>
      </p:sp>
      <p:sp>
        <p:nvSpPr>
          <p:cNvPr id="6"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61282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Natural gas exploration is driving torrid growth in PA</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79842387"/>
              </p:ext>
            </p:extLst>
          </p:nvPr>
        </p:nvGraphicFramePr>
        <p:xfrm>
          <a:off x="1053149" y="2669541"/>
          <a:ext cx="3620452" cy="2959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04442876"/>
              </p:ext>
            </p:extLst>
          </p:nvPr>
        </p:nvGraphicFramePr>
        <p:xfrm>
          <a:off x="4338320" y="2814320"/>
          <a:ext cx="3707149" cy="1854200"/>
        </p:xfrm>
        <a:graphic>
          <a:graphicData uri="http://schemas.openxmlformats.org/drawingml/2006/table">
            <a:tbl>
              <a:tblPr firstRow="1" bandRow="1">
                <a:tableStyleId>{5C22544A-7EE6-4342-B048-85BDC9FD1C3A}</a:tableStyleId>
              </a:tblPr>
              <a:tblGrid>
                <a:gridCol w="2399129"/>
                <a:gridCol w="1308020"/>
              </a:tblGrid>
              <a:tr h="370840">
                <a:tc gridSpan="2">
                  <a:txBody>
                    <a:bodyPr/>
                    <a:lstStyle/>
                    <a:p>
                      <a:r>
                        <a:rPr lang="en-US" sz="1400" dirty="0" smtClean="0"/>
                        <a:t>Gross Economic Impact</a:t>
                      </a:r>
                      <a:endParaRPr lang="en-US" sz="1400" dirty="0"/>
                    </a:p>
                  </a:txBody>
                  <a:tcPr/>
                </a:tc>
                <a:tc hMerge="1">
                  <a:txBody>
                    <a:bodyPr/>
                    <a:lstStyle/>
                    <a:p>
                      <a:endParaRPr lang="en-US" dirty="0"/>
                    </a:p>
                  </a:txBody>
                  <a:tcPr/>
                </a:tc>
              </a:tr>
              <a:tr h="370840">
                <a:tc>
                  <a:txBody>
                    <a:bodyPr/>
                    <a:lstStyle/>
                    <a:p>
                      <a:r>
                        <a:rPr lang="en-US" sz="1400" dirty="0" smtClean="0"/>
                        <a:t>Revenues: All Industries</a:t>
                      </a:r>
                      <a:endParaRPr lang="en-US" sz="1400" dirty="0"/>
                    </a:p>
                  </a:txBody>
                  <a:tcPr/>
                </a:tc>
                <a:tc>
                  <a:txBody>
                    <a:bodyPr/>
                    <a:lstStyle/>
                    <a:p>
                      <a:pPr algn="r"/>
                      <a:r>
                        <a:rPr lang="en-US" sz="1400" dirty="0" smtClean="0"/>
                        <a:t>$4,226 million</a:t>
                      </a:r>
                      <a:endParaRPr lang="en-US" sz="1400" dirty="0"/>
                    </a:p>
                  </a:txBody>
                  <a:tcPr/>
                </a:tc>
              </a:tr>
              <a:tr h="370840">
                <a:tc>
                  <a:txBody>
                    <a:bodyPr/>
                    <a:lstStyle/>
                    <a:p>
                      <a:r>
                        <a:rPr lang="en-US" sz="1400" dirty="0" smtClean="0"/>
                        <a:t>Revenues:</a:t>
                      </a:r>
                      <a:r>
                        <a:rPr lang="en-US" sz="1400" baseline="0" dirty="0" smtClean="0"/>
                        <a:t> </a:t>
                      </a:r>
                      <a:r>
                        <a:rPr lang="en-US" sz="1400" dirty="0" smtClean="0"/>
                        <a:t>Manufacturing</a:t>
                      </a:r>
                      <a:endParaRPr lang="en-US" sz="1400" dirty="0"/>
                    </a:p>
                  </a:txBody>
                  <a:tcPr/>
                </a:tc>
                <a:tc>
                  <a:txBody>
                    <a:bodyPr/>
                    <a:lstStyle/>
                    <a:p>
                      <a:pPr algn="r"/>
                      <a:r>
                        <a:rPr lang="en-US" sz="1400" dirty="0" smtClean="0"/>
                        <a:t>$376 million</a:t>
                      </a:r>
                      <a:endParaRPr lang="en-US" sz="1400" dirty="0"/>
                    </a:p>
                  </a:txBody>
                  <a:tcPr/>
                </a:tc>
              </a:tr>
              <a:tr h="370840">
                <a:tc>
                  <a:txBody>
                    <a:bodyPr/>
                    <a:lstStyle/>
                    <a:p>
                      <a:r>
                        <a:rPr lang="en-US" sz="1400" dirty="0" smtClean="0"/>
                        <a:t>Manufacturing Jobs</a:t>
                      </a:r>
                      <a:endParaRPr lang="en-US" sz="1400" dirty="0"/>
                    </a:p>
                  </a:txBody>
                  <a:tcPr/>
                </a:tc>
                <a:tc>
                  <a:txBody>
                    <a:bodyPr/>
                    <a:lstStyle/>
                    <a:p>
                      <a:pPr algn="r"/>
                      <a:r>
                        <a:rPr lang="en-US" sz="1400" dirty="0" smtClean="0"/>
                        <a:t>&gt;800</a:t>
                      </a:r>
                      <a:endParaRPr lang="en-US" sz="1400" dirty="0"/>
                    </a:p>
                  </a:txBody>
                  <a:tcPr/>
                </a:tc>
              </a:tr>
              <a:tr h="370840">
                <a:tc>
                  <a:txBody>
                    <a:bodyPr/>
                    <a:lstStyle/>
                    <a:p>
                      <a:r>
                        <a:rPr lang="en-US" sz="1400" dirty="0" smtClean="0"/>
                        <a:t>Natural Gas</a:t>
                      </a:r>
                      <a:r>
                        <a:rPr lang="en-US" sz="1400" baseline="0" dirty="0" smtClean="0"/>
                        <a:t> Potential</a:t>
                      </a:r>
                      <a:endParaRPr lang="en-US" sz="1400" dirty="0"/>
                    </a:p>
                  </a:txBody>
                  <a:tcPr/>
                </a:tc>
                <a:tc>
                  <a:txBody>
                    <a:bodyPr/>
                    <a:lstStyle/>
                    <a:p>
                      <a:pPr algn="r"/>
                      <a:r>
                        <a:rPr lang="en-US" sz="1400" dirty="0" smtClean="0"/>
                        <a:t>489 trillion</a:t>
                      </a:r>
                      <a:r>
                        <a:rPr lang="en-US" sz="1400" baseline="0" dirty="0" smtClean="0"/>
                        <a:t> ft</a:t>
                      </a:r>
                      <a:r>
                        <a:rPr lang="en-US" sz="1400" baseline="30000" dirty="0" smtClean="0"/>
                        <a:t>3</a:t>
                      </a:r>
                      <a:endParaRPr lang="en-US" sz="1400" baseline="30000" dirty="0"/>
                    </a:p>
                  </a:txBody>
                  <a:tcPr/>
                </a:tc>
              </a:tr>
            </a:tbl>
          </a:graphicData>
        </a:graphic>
      </p:graphicFrame>
      <p:sp>
        <p:nvSpPr>
          <p:cNvPr id="9" name="Rectangle 8"/>
          <p:cNvSpPr/>
          <p:nvPr/>
        </p:nvSpPr>
        <p:spPr>
          <a:xfrm>
            <a:off x="7125693" y="4611449"/>
            <a:ext cx="1054302" cy="246221"/>
          </a:xfrm>
          <a:prstGeom prst="rect">
            <a:avLst/>
          </a:prstGeom>
        </p:spPr>
        <p:txBody>
          <a:bodyPr wrap="none">
            <a:spAutoFit/>
          </a:bodyPr>
          <a:lstStyle/>
          <a:p>
            <a:r>
              <a:rPr lang="en-US" sz="1000" i="1" dirty="0"/>
              <a:t> (2008 dollars)</a:t>
            </a:r>
          </a:p>
        </p:txBody>
      </p:sp>
      <p:sp>
        <p:nvSpPr>
          <p:cNvPr id="12" name="Rectangle 11"/>
          <p:cNvSpPr/>
          <p:nvPr/>
        </p:nvSpPr>
        <p:spPr>
          <a:xfrm>
            <a:off x="1010024" y="5692454"/>
            <a:ext cx="7001977" cy="553998"/>
          </a:xfrm>
          <a:prstGeom prst="rect">
            <a:avLst/>
          </a:prstGeom>
        </p:spPr>
        <p:txBody>
          <a:bodyPr wrap="square">
            <a:spAutoFit/>
          </a:bodyPr>
          <a:lstStyle/>
          <a:p>
            <a:pPr>
              <a:buNone/>
            </a:pPr>
            <a:r>
              <a:rPr lang="en-US" sz="600" dirty="0" smtClean="0"/>
              <a:t>Sources: </a:t>
            </a:r>
          </a:p>
          <a:p>
            <a:pPr marL="111125" indent="-111125">
              <a:buFont typeface="Arial"/>
              <a:buChar char="•"/>
            </a:pPr>
            <a:r>
              <a:rPr lang="en-US" sz="600" dirty="0" smtClean="0"/>
              <a:t>Pennsylvania </a:t>
            </a:r>
            <a:r>
              <a:rPr lang="en-US" sz="600" dirty="0"/>
              <a:t>State University </a:t>
            </a:r>
            <a:r>
              <a:rPr lang="en-US" sz="600" dirty="0" smtClean="0"/>
              <a:t>Department </a:t>
            </a:r>
            <a:br>
              <a:rPr lang="en-US" sz="600" dirty="0" smtClean="0"/>
            </a:br>
            <a:r>
              <a:rPr lang="en-US" sz="600" dirty="0" smtClean="0"/>
              <a:t>of </a:t>
            </a:r>
            <a:r>
              <a:rPr lang="en-US" sz="600" dirty="0"/>
              <a:t>Energy and Mineral Engineering, 2009</a:t>
            </a:r>
            <a:r>
              <a:rPr lang="en-US" sz="600" dirty="0" smtClean="0"/>
              <a:t>.</a:t>
            </a:r>
          </a:p>
          <a:p>
            <a:pPr marL="111125" indent="-111125">
              <a:buFont typeface="Arial"/>
              <a:buChar char="•"/>
            </a:pPr>
            <a:r>
              <a:rPr lang="en-US" sz="600" dirty="0" smtClean="0"/>
              <a:t>Pittsburgh Business Times, 2011.</a:t>
            </a:r>
          </a:p>
          <a:p>
            <a:pPr marL="111125" indent="-111125">
              <a:buFont typeface="Arial"/>
              <a:buChar char="•"/>
            </a:pPr>
            <a:r>
              <a:rPr lang="en-US" sz="600" dirty="0" smtClean="0"/>
              <a:t>Team analysis.</a:t>
            </a:r>
            <a:endParaRPr lang="en-US" sz="600" dirty="0"/>
          </a:p>
        </p:txBody>
      </p:sp>
      <p:sp>
        <p:nvSpPr>
          <p:cNvPr id="3" name="TextBox 2"/>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2</a:t>
            </a:fld>
            <a:endParaRPr lang="en-US" dirty="0">
              <a:solidFill>
                <a:schemeClr val="bg1"/>
              </a:solidFill>
            </a:endParaRPr>
          </a:p>
        </p:txBody>
      </p:sp>
      <p:sp>
        <p:nvSpPr>
          <p:cNvPr id="10"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31966859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1027664"/>
            <a:ext cx="7024744" cy="1143000"/>
          </a:xfrm>
        </p:spPr>
        <p:txBody>
          <a:bodyPr>
            <a:noAutofit/>
          </a:bodyPr>
          <a:lstStyle/>
          <a:p>
            <a:r>
              <a:rPr lang="en-US" sz="2400" dirty="0" smtClean="0"/>
              <a:t>Notable projects highlight “where the action is.”</a:t>
            </a:r>
            <a:endParaRPr lang="en-US" sz="2400" dirty="0"/>
          </a:p>
        </p:txBody>
      </p:sp>
      <p:sp>
        <p:nvSpPr>
          <p:cNvPr id="3" name="Content Placeholder 2"/>
          <p:cNvSpPr>
            <a:spLocks noGrp="1"/>
          </p:cNvSpPr>
          <p:nvPr>
            <p:ph idx="1"/>
          </p:nvPr>
        </p:nvSpPr>
        <p:spPr>
          <a:xfrm>
            <a:off x="1053654" y="2323652"/>
            <a:ext cx="2255520" cy="3508977"/>
          </a:xfrm>
        </p:spPr>
        <p:txBody>
          <a:bodyPr>
            <a:normAutofit/>
          </a:bodyPr>
          <a:lstStyle/>
          <a:p>
            <a:pPr marL="173038" indent="-173038">
              <a:buNone/>
            </a:pPr>
            <a:r>
              <a:rPr lang="en-US" sz="1100" b="1" dirty="0"/>
              <a:t>Appalachian Gateway</a:t>
            </a:r>
            <a:endParaRPr lang="en-US" sz="1100" b="1" dirty="0" smtClean="0"/>
          </a:p>
          <a:p>
            <a:pPr marL="173038" indent="-173038"/>
            <a:r>
              <a:rPr lang="en-US" sz="1100" dirty="0" smtClean="0"/>
              <a:t>Owner: Dominion</a:t>
            </a:r>
          </a:p>
          <a:p>
            <a:pPr marL="173038" indent="-173038"/>
            <a:r>
              <a:rPr lang="en-US" sz="1100" dirty="0" smtClean="0"/>
              <a:t>Purpose: to transport </a:t>
            </a:r>
            <a:r>
              <a:rPr lang="en-US" sz="1100" dirty="0"/>
              <a:t>new Appalachian gas supplies (mainly from the Marcellus) to the market</a:t>
            </a:r>
          </a:p>
          <a:p>
            <a:pPr marL="173038" indent="-173038"/>
            <a:r>
              <a:rPr lang="en-US" sz="1100" dirty="0" smtClean="0"/>
              <a:t>Scope: 110 miles of </a:t>
            </a:r>
            <a:r>
              <a:rPr lang="en-US" sz="1100" dirty="0"/>
              <a:t>20”, 30” and 40” diameter </a:t>
            </a:r>
            <a:r>
              <a:rPr lang="en-US" sz="1100" dirty="0" smtClean="0"/>
              <a:t>pipelines cut </a:t>
            </a:r>
            <a:r>
              <a:rPr lang="en-US" sz="1100" dirty="0"/>
              <a:t>through West Virginia and Western </a:t>
            </a:r>
            <a:r>
              <a:rPr lang="en-US" sz="1100" dirty="0" smtClean="0"/>
              <a:t>Pennsylvania; 4 </a:t>
            </a:r>
            <a:r>
              <a:rPr lang="en-US" sz="1100" dirty="0"/>
              <a:t>new gas compressor stations</a:t>
            </a:r>
          </a:p>
          <a:p>
            <a:pPr marL="173038" indent="-173038"/>
            <a:r>
              <a:rPr lang="en-US" sz="1100" dirty="0" smtClean="0"/>
              <a:t>Timeline: transportation to </a:t>
            </a:r>
            <a:r>
              <a:rPr lang="en-US" sz="1100" dirty="0"/>
              <a:t>begin in September </a:t>
            </a:r>
            <a:r>
              <a:rPr lang="en-US" sz="1100" dirty="0" smtClean="0"/>
              <a:t>2012</a:t>
            </a:r>
          </a:p>
          <a:p>
            <a:pPr marL="173038" indent="-173038"/>
            <a:r>
              <a:rPr lang="en-US" sz="1100" dirty="0" smtClean="0"/>
              <a:t>Status: pending Federal </a:t>
            </a:r>
            <a:r>
              <a:rPr lang="en-US" sz="1100" dirty="0"/>
              <a:t>Energy Regulatory Commission </a:t>
            </a:r>
            <a:r>
              <a:rPr lang="en-US" sz="1100" dirty="0" smtClean="0"/>
              <a:t>approval</a:t>
            </a:r>
            <a:endParaRPr lang="en-US" sz="1100" dirty="0"/>
          </a:p>
        </p:txBody>
      </p:sp>
      <p:sp>
        <p:nvSpPr>
          <p:cNvPr id="5" name="Content Placeholder 2"/>
          <p:cNvSpPr txBox="1">
            <a:spLocks/>
          </p:cNvSpPr>
          <p:nvPr/>
        </p:nvSpPr>
        <p:spPr>
          <a:xfrm>
            <a:off x="3434081" y="2323652"/>
            <a:ext cx="2255520" cy="350897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173038" indent="-173038">
              <a:buFont typeface="Wingdings 2" pitchFamily="18" charset="2"/>
              <a:buNone/>
            </a:pPr>
            <a:r>
              <a:rPr lang="en-US" sz="1100" b="1" dirty="0" smtClean="0"/>
              <a:t>Mariner Project</a:t>
            </a:r>
          </a:p>
          <a:p>
            <a:pPr marL="173038" indent="-173038"/>
            <a:r>
              <a:rPr lang="en-US" sz="1100" dirty="0" smtClean="0"/>
              <a:t>Owners: </a:t>
            </a:r>
            <a:r>
              <a:rPr lang="en-US" sz="1100" dirty="0" err="1" smtClean="0"/>
              <a:t>Markwest</a:t>
            </a:r>
            <a:r>
              <a:rPr lang="en-US" sz="1100" dirty="0" smtClean="0"/>
              <a:t> </a:t>
            </a:r>
            <a:r>
              <a:rPr lang="en-US" sz="1100" dirty="0"/>
              <a:t>Liberty Midstream Resources, </a:t>
            </a:r>
            <a:r>
              <a:rPr lang="en-US" sz="1100" dirty="0" smtClean="0"/>
              <a:t>Sunoco </a:t>
            </a:r>
            <a:r>
              <a:rPr lang="en-US" sz="1100" dirty="0"/>
              <a:t>Logistics </a:t>
            </a:r>
            <a:r>
              <a:rPr lang="en-US" sz="1100" dirty="0" smtClean="0"/>
              <a:t>Partners; supports producers Range &amp; Chesapeake</a:t>
            </a:r>
            <a:endParaRPr lang="en-US" sz="1100" dirty="0"/>
          </a:p>
          <a:p>
            <a:pPr marL="173038" indent="-173038"/>
            <a:r>
              <a:rPr lang="en-US" sz="1100" dirty="0" smtClean="0"/>
              <a:t>Purpose: to transport </a:t>
            </a:r>
            <a:r>
              <a:rPr lang="en-US" sz="1100" dirty="0"/>
              <a:t>50,000 barrels/day of </a:t>
            </a:r>
            <a:r>
              <a:rPr lang="en-US" sz="1100" dirty="0" smtClean="0"/>
              <a:t>Marcellus </a:t>
            </a:r>
            <a:r>
              <a:rPr lang="en-US" sz="1100" dirty="0"/>
              <a:t>to </a:t>
            </a:r>
            <a:r>
              <a:rPr lang="en-US" sz="1100" dirty="0" smtClean="0"/>
              <a:t>Gulf </a:t>
            </a:r>
            <a:r>
              <a:rPr lang="en-US" sz="1100" dirty="0"/>
              <a:t>Coast markets </a:t>
            </a:r>
          </a:p>
          <a:p>
            <a:pPr marL="173038" indent="-173038"/>
            <a:r>
              <a:rPr lang="en-US" sz="1100" dirty="0" smtClean="0"/>
              <a:t>Scope: </a:t>
            </a:r>
            <a:r>
              <a:rPr lang="en-US" sz="1100" dirty="0"/>
              <a:t>construction of 45-mile pipeline from Houston, </a:t>
            </a:r>
            <a:r>
              <a:rPr lang="en-US" sz="1100" dirty="0" smtClean="0"/>
              <a:t>PA plant (</a:t>
            </a:r>
            <a:r>
              <a:rPr lang="en-US" sz="1100" dirty="0" err="1" smtClean="0"/>
              <a:t>Markwest</a:t>
            </a:r>
            <a:r>
              <a:rPr lang="en-US" sz="1100" dirty="0" smtClean="0"/>
              <a:t>) to Delmont</a:t>
            </a:r>
            <a:r>
              <a:rPr lang="en-US" sz="1100" dirty="0"/>
              <a:t>, </a:t>
            </a:r>
            <a:r>
              <a:rPr lang="en-US" sz="1100" dirty="0" smtClean="0"/>
              <a:t>PA (Sunoco) to </a:t>
            </a:r>
            <a:r>
              <a:rPr lang="en-US" sz="1100" dirty="0"/>
              <a:t>process and fractionate gas</a:t>
            </a:r>
          </a:p>
          <a:p>
            <a:pPr marL="173038" indent="-173038"/>
            <a:r>
              <a:rPr lang="en-US" sz="1100" dirty="0" smtClean="0"/>
              <a:t>Timeline: service to begin by </a:t>
            </a:r>
            <a:r>
              <a:rPr lang="en-US" sz="1100" dirty="0"/>
              <a:t>the 2nd quarter of </a:t>
            </a:r>
            <a:r>
              <a:rPr lang="en-US" sz="1100" dirty="0" smtClean="0"/>
              <a:t>2012</a:t>
            </a:r>
            <a:endParaRPr lang="en-US" sz="1100" dirty="0"/>
          </a:p>
        </p:txBody>
      </p:sp>
      <p:sp>
        <p:nvSpPr>
          <p:cNvPr id="7" name="Content Placeholder 2"/>
          <p:cNvSpPr txBox="1">
            <a:spLocks/>
          </p:cNvSpPr>
          <p:nvPr/>
        </p:nvSpPr>
        <p:spPr>
          <a:xfrm>
            <a:off x="5811520" y="2320664"/>
            <a:ext cx="2583627" cy="3508977"/>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173038" indent="-173038">
              <a:buFont typeface="Wingdings 2" pitchFamily="18" charset="2"/>
              <a:buNone/>
            </a:pPr>
            <a:r>
              <a:rPr lang="en-US" sz="1100" b="1" dirty="0" smtClean="0"/>
              <a:t>Laurel Mountain Midstream</a:t>
            </a:r>
          </a:p>
          <a:p>
            <a:pPr marL="173038" indent="-173038">
              <a:lnSpc>
                <a:spcPct val="80000"/>
              </a:lnSpc>
            </a:pPr>
            <a:r>
              <a:rPr lang="en-US" sz="1100" dirty="0"/>
              <a:t>Owners: Williams and Atlas Pipeline Partners; serves Atlas Energy and other, third-party producers</a:t>
            </a:r>
          </a:p>
          <a:p>
            <a:pPr marL="173038" indent="-173038">
              <a:lnSpc>
                <a:spcPct val="80000"/>
              </a:lnSpc>
            </a:pPr>
            <a:r>
              <a:rPr lang="en-US" sz="1100" dirty="0"/>
              <a:t>Purpose: natural gas pipeline </a:t>
            </a:r>
            <a:r>
              <a:rPr lang="en-US" sz="1100" dirty="0" smtClean="0"/>
              <a:t>expansion</a:t>
            </a:r>
          </a:p>
          <a:p>
            <a:pPr marL="173038" indent="-173038">
              <a:lnSpc>
                <a:spcPct val="80000"/>
              </a:lnSpc>
            </a:pPr>
            <a:endParaRPr lang="en-US" sz="1100" dirty="0" smtClean="0"/>
          </a:p>
          <a:p>
            <a:pPr marL="173038" indent="-173038">
              <a:buNone/>
            </a:pPr>
            <a:r>
              <a:rPr lang="en-US" sz="1100" b="1" dirty="0" smtClean="0"/>
              <a:t>Keystone Pipeline</a:t>
            </a:r>
          </a:p>
          <a:p>
            <a:pPr marL="173038" indent="-173038">
              <a:lnSpc>
                <a:spcPct val="80000"/>
              </a:lnSpc>
            </a:pPr>
            <a:r>
              <a:rPr lang="en-US" sz="1100" dirty="0"/>
              <a:t>Owner: Dominion</a:t>
            </a:r>
          </a:p>
          <a:p>
            <a:pPr marL="173038" indent="-173038">
              <a:lnSpc>
                <a:spcPct val="80000"/>
              </a:lnSpc>
            </a:pPr>
            <a:r>
              <a:rPr lang="en-US" sz="1100" dirty="0"/>
              <a:t>Purpose: will take natural gas from Southwestern Pennsylvania to Chester County, where it will connect to several other lines</a:t>
            </a:r>
          </a:p>
          <a:p>
            <a:pPr marL="173038" indent="-173038"/>
            <a:endParaRPr lang="en-US" sz="1100" dirty="0" smtClean="0"/>
          </a:p>
          <a:p>
            <a:pPr marL="173038" indent="-173038">
              <a:buNone/>
            </a:pPr>
            <a:r>
              <a:rPr lang="en-US" sz="1100" b="1" dirty="0" smtClean="0"/>
              <a:t>Other</a:t>
            </a:r>
            <a:endParaRPr lang="en-US" sz="1100" b="1" dirty="0"/>
          </a:p>
          <a:p>
            <a:pPr marL="173038" indent="-173038">
              <a:lnSpc>
                <a:spcPct val="80000"/>
              </a:lnSpc>
            </a:pPr>
            <a:r>
              <a:rPr lang="en-US" sz="1100" dirty="0"/>
              <a:t>Owner: Tennessee Gas</a:t>
            </a:r>
          </a:p>
          <a:p>
            <a:pPr marL="173038" indent="-173038">
              <a:lnSpc>
                <a:spcPct val="80000"/>
              </a:lnSpc>
            </a:pPr>
            <a:r>
              <a:rPr lang="en-US" sz="1100" dirty="0"/>
              <a:t>Purpose: expand capacity to accommodate growing volumes of gas from the Marcellus Shale</a:t>
            </a:r>
          </a:p>
          <a:p>
            <a:pPr marL="173038" indent="-173038">
              <a:lnSpc>
                <a:spcPct val="80000"/>
              </a:lnSpc>
            </a:pPr>
            <a:r>
              <a:rPr lang="en-US" sz="1100" dirty="0"/>
              <a:t>Scope: install 128 miles of pipeline in Eastern Pennsylvania and New Jersey to serve the northeastern US</a:t>
            </a:r>
          </a:p>
        </p:txBody>
      </p:sp>
      <p:sp>
        <p:nvSpPr>
          <p:cNvPr id="8" name="TextBox 7"/>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3</a:t>
            </a:fld>
            <a:endParaRPr lang="en-US" dirty="0">
              <a:solidFill>
                <a:schemeClr val="bg1"/>
              </a:solidFill>
            </a:endParaRPr>
          </a:p>
        </p:txBody>
      </p:sp>
      <p:sp>
        <p:nvSpPr>
          <p:cNvPr id="9"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
        <p:nvSpPr>
          <p:cNvPr id="10" name="Rectangle 9"/>
          <p:cNvSpPr/>
          <p:nvPr/>
        </p:nvSpPr>
        <p:spPr>
          <a:xfrm>
            <a:off x="1010024" y="5873894"/>
            <a:ext cx="7001977" cy="184666"/>
          </a:xfrm>
          <a:prstGeom prst="rect">
            <a:avLst/>
          </a:prstGeom>
        </p:spPr>
        <p:txBody>
          <a:bodyPr wrap="square">
            <a:spAutoFit/>
          </a:bodyPr>
          <a:lstStyle/>
          <a:p>
            <a:pPr>
              <a:buNone/>
            </a:pPr>
            <a:r>
              <a:rPr lang="en-US" sz="600" dirty="0" smtClean="0"/>
              <a:t>Sources: team analysis.</a:t>
            </a:r>
            <a:endParaRPr lang="en-US" sz="600" dirty="0"/>
          </a:p>
        </p:txBody>
      </p:sp>
    </p:spTree>
    <p:extLst>
      <p:ext uri="{BB962C8B-B14F-4D97-AF65-F5344CB8AC3E}">
        <p14:creationId xmlns:p14="http://schemas.microsoft.com/office/powerpoint/2010/main" xmlns="" val="2033482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800859"/>
            <a:ext cx="7024744" cy="1143000"/>
          </a:xfrm>
        </p:spPr>
        <p:txBody>
          <a:bodyPr>
            <a:normAutofit/>
          </a:bodyPr>
          <a:lstStyle/>
          <a:p>
            <a:r>
              <a:rPr lang="en-US" sz="2400" dirty="0" smtClean="0"/>
              <a:t>Know the game: “E&amp;P 101”</a:t>
            </a:r>
            <a:endParaRPr lang="en-US" sz="2400" dirty="0"/>
          </a:p>
        </p:txBody>
      </p:sp>
      <p:sp>
        <p:nvSpPr>
          <p:cNvPr id="3" name="Content Placeholder 2"/>
          <p:cNvSpPr>
            <a:spLocks noGrp="1"/>
          </p:cNvSpPr>
          <p:nvPr>
            <p:ph idx="1"/>
          </p:nvPr>
        </p:nvSpPr>
        <p:spPr>
          <a:xfrm>
            <a:off x="1043492" y="1972107"/>
            <a:ext cx="6777317" cy="3508977"/>
          </a:xfrm>
        </p:spPr>
        <p:txBody>
          <a:bodyPr>
            <a:noAutofit/>
          </a:bodyPr>
          <a:lstStyle/>
          <a:p>
            <a:pPr>
              <a:lnSpc>
                <a:spcPct val="120000"/>
              </a:lnSpc>
            </a:pPr>
            <a:r>
              <a:rPr lang="en-US" sz="1600" dirty="0" smtClean="0"/>
              <a:t>Natural gas (e.g., Marcellus Shale) exploration is based on deep well, horizontal drilling, which differs from traditional shallow well, vertical drilling.</a:t>
            </a:r>
          </a:p>
          <a:p>
            <a:pPr>
              <a:lnSpc>
                <a:spcPct val="120000"/>
              </a:lnSpc>
            </a:pPr>
            <a:r>
              <a:rPr lang="en-US" sz="1600" dirty="0" smtClean="0"/>
              <a:t>“E&amp;Ps” or “exploration &amp; production” companies lease land in order to explore and/or produce natural gas.</a:t>
            </a:r>
          </a:p>
          <a:p>
            <a:pPr>
              <a:lnSpc>
                <a:spcPct val="120000"/>
              </a:lnSpc>
            </a:pPr>
            <a:r>
              <a:rPr lang="en-US" sz="1600" dirty="0"/>
              <a:t>E&amp;Ps are like “general contractors”—primarily </a:t>
            </a:r>
            <a:r>
              <a:rPr lang="en-US" sz="1600" dirty="0" smtClean="0"/>
              <a:t>manage </a:t>
            </a:r>
            <a:r>
              <a:rPr lang="en-US" sz="1600" dirty="0"/>
              <a:t>project, lease land and operate sites after completion.</a:t>
            </a:r>
          </a:p>
          <a:p>
            <a:pPr>
              <a:lnSpc>
                <a:spcPct val="120000"/>
              </a:lnSpc>
            </a:pPr>
            <a:r>
              <a:rPr lang="en-US" sz="1600" dirty="0" smtClean="0"/>
              <a:t>Pre-production phases of E&amp;P: site preparation, drilling, completion &amp; reclamation.</a:t>
            </a:r>
          </a:p>
          <a:p>
            <a:pPr>
              <a:lnSpc>
                <a:spcPct val="120000"/>
              </a:lnSpc>
            </a:pPr>
            <a:r>
              <a:rPr lang="en-US" sz="1600" dirty="0"/>
              <a:t>Sites operate 24 </a:t>
            </a:r>
            <a:r>
              <a:rPr lang="en-US" sz="1600" dirty="0" err="1"/>
              <a:t>hrs</a:t>
            </a:r>
            <a:r>
              <a:rPr lang="en-US" sz="1600" dirty="0"/>
              <a:t>/day, generally Monday – Saturday</a:t>
            </a:r>
          </a:p>
          <a:p>
            <a:pPr>
              <a:lnSpc>
                <a:spcPct val="120000"/>
              </a:lnSpc>
            </a:pPr>
            <a:r>
              <a:rPr lang="en-US" sz="1600" dirty="0" smtClean="0"/>
              <a:t>Drill sites demand high response &amp; service by suppliers; @ $65K/day operating costs dictate minimal downtime.</a:t>
            </a:r>
          </a:p>
        </p:txBody>
      </p:sp>
      <p:sp>
        <p:nvSpPr>
          <p:cNvPr id="5" name="TextBox 4"/>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4</a:t>
            </a:fld>
            <a:endParaRPr lang="en-US" dirty="0">
              <a:solidFill>
                <a:schemeClr val="bg1"/>
              </a:solidFill>
            </a:endParaRPr>
          </a:p>
        </p:txBody>
      </p:sp>
      <p:sp>
        <p:nvSpPr>
          <p:cNvPr id="6"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
        <p:nvSpPr>
          <p:cNvPr id="7" name="Rectangle 6"/>
          <p:cNvSpPr/>
          <p:nvPr/>
        </p:nvSpPr>
        <p:spPr>
          <a:xfrm>
            <a:off x="1010024" y="5873894"/>
            <a:ext cx="7001977" cy="184666"/>
          </a:xfrm>
          <a:prstGeom prst="rect">
            <a:avLst/>
          </a:prstGeom>
        </p:spPr>
        <p:txBody>
          <a:bodyPr wrap="square">
            <a:spAutoFit/>
          </a:bodyPr>
          <a:lstStyle/>
          <a:p>
            <a:pPr>
              <a:buNone/>
            </a:pPr>
            <a:r>
              <a:rPr lang="en-US" sz="600" dirty="0" smtClean="0"/>
              <a:t>Sources: Range Resources speaker notes, 2011; team analysis.</a:t>
            </a:r>
            <a:endParaRPr lang="en-US" sz="600" dirty="0"/>
          </a:p>
        </p:txBody>
      </p:sp>
    </p:spTree>
    <p:extLst>
      <p:ext uri="{BB962C8B-B14F-4D97-AF65-F5344CB8AC3E}">
        <p14:creationId xmlns:p14="http://schemas.microsoft.com/office/powerpoint/2010/main" xmlns="" val="1238690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823540"/>
            <a:ext cx="7024744" cy="1143000"/>
          </a:xfrm>
        </p:spPr>
        <p:txBody>
          <a:bodyPr>
            <a:noAutofit/>
          </a:bodyPr>
          <a:lstStyle/>
          <a:p>
            <a:r>
              <a:rPr lang="en-US" sz="2400" u="sng" dirty="0" smtClean="0"/>
              <a:t>Drilling &amp; Completion</a:t>
            </a:r>
            <a:r>
              <a:rPr lang="en-US" sz="2400" dirty="0" smtClean="0"/>
              <a:t> are where the most goods and labor are consumed.</a:t>
            </a:r>
            <a:endParaRPr lang="en-US" sz="2400" dirty="0"/>
          </a:p>
        </p:txBody>
      </p:sp>
      <p:sp>
        <p:nvSpPr>
          <p:cNvPr id="3" name="Content Placeholder 2"/>
          <p:cNvSpPr>
            <a:spLocks noGrp="1"/>
          </p:cNvSpPr>
          <p:nvPr>
            <p:ph idx="1"/>
          </p:nvPr>
        </p:nvSpPr>
        <p:spPr>
          <a:xfrm>
            <a:off x="1010024" y="2712720"/>
            <a:ext cx="1773816" cy="3137650"/>
          </a:xfrm>
        </p:spPr>
        <p:txBody>
          <a:bodyPr>
            <a:noAutofit/>
          </a:bodyPr>
          <a:lstStyle/>
          <a:p>
            <a:pPr marL="173038" indent="-165100">
              <a:spcBef>
                <a:spcPts val="0"/>
              </a:spcBef>
              <a:buNone/>
            </a:pPr>
            <a:r>
              <a:rPr lang="en-US" sz="900" b="1" dirty="0" smtClean="0"/>
              <a:t>What?</a:t>
            </a:r>
            <a:endParaRPr lang="en-US" sz="900" b="1" dirty="0"/>
          </a:p>
          <a:p>
            <a:pPr marL="173038" indent="-165100">
              <a:spcBef>
                <a:spcPts val="0"/>
              </a:spcBef>
            </a:pPr>
            <a:r>
              <a:rPr lang="en-US" sz="900" dirty="0" smtClean="0"/>
              <a:t>Geologic investigations</a:t>
            </a:r>
          </a:p>
          <a:p>
            <a:pPr marL="173038" indent="-165100">
              <a:spcBef>
                <a:spcPts val="0"/>
              </a:spcBef>
            </a:pPr>
            <a:r>
              <a:rPr lang="en-US" sz="900" dirty="0" smtClean="0"/>
              <a:t>Site leasing &amp; production agreements, permitting </a:t>
            </a:r>
          </a:p>
          <a:p>
            <a:pPr marL="173038" indent="-165100">
              <a:spcBef>
                <a:spcPts val="0"/>
              </a:spcBef>
            </a:pPr>
            <a:r>
              <a:rPr lang="en-US" sz="900" dirty="0" smtClean="0"/>
              <a:t>Contracting for construction</a:t>
            </a:r>
          </a:p>
          <a:p>
            <a:pPr marL="173038" indent="-165100">
              <a:spcBef>
                <a:spcPts val="0"/>
              </a:spcBef>
            </a:pPr>
            <a:r>
              <a:rPr lang="en-US" sz="900" dirty="0" smtClean="0"/>
              <a:t>Well operations &amp; refining (long-term)</a:t>
            </a:r>
          </a:p>
          <a:p>
            <a:pPr marL="173038" indent="-165100">
              <a:spcBef>
                <a:spcPts val="0"/>
              </a:spcBef>
            </a:pPr>
            <a:r>
              <a:rPr lang="en-US" sz="900" dirty="0" smtClean="0"/>
              <a:t>Product sales</a:t>
            </a:r>
            <a:endParaRPr lang="en-US" sz="900" b="1" dirty="0" smtClean="0"/>
          </a:p>
          <a:p>
            <a:pPr marL="173038" indent="-165100">
              <a:spcBef>
                <a:spcPts val="0"/>
              </a:spcBef>
            </a:pPr>
            <a:endParaRPr lang="en-US" sz="900" b="1" dirty="0" smtClean="0"/>
          </a:p>
          <a:p>
            <a:pPr marL="173038" indent="-165100">
              <a:spcBef>
                <a:spcPts val="0"/>
              </a:spcBef>
            </a:pPr>
            <a:endParaRPr lang="en-US" sz="900" b="1" dirty="0" smtClean="0"/>
          </a:p>
          <a:p>
            <a:pPr marL="173038" indent="-165100">
              <a:spcBef>
                <a:spcPts val="0"/>
              </a:spcBef>
              <a:buNone/>
            </a:pPr>
            <a:r>
              <a:rPr lang="en-US" sz="900" b="1" dirty="0" smtClean="0"/>
              <a:t>Who?</a:t>
            </a:r>
          </a:p>
          <a:p>
            <a:pPr marL="173038" indent="-165100">
              <a:spcBef>
                <a:spcPts val="0"/>
              </a:spcBef>
            </a:pPr>
            <a:r>
              <a:rPr lang="en-US" sz="900" dirty="0" err="1" smtClean="0"/>
              <a:t>Consol</a:t>
            </a:r>
            <a:r>
              <a:rPr lang="en-US" sz="900" dirty="0" smtClean="0"/>
              <a:t> Energy</a:t>
            </a:r>
          </a:p>
          <a:p>
            <a:pPr marL="173038" indent="-165100">
              <a:spcBef>
                <a:spcPts val="0"/>
              </a:spcBef>
            </a:pPr>
            <a:r>
              <a:rPr lang="en-US" sz="900" dirty="0" smtClean="0"/>
              <a:t>Range Resources</a:t>
            </a:r>
          </a:p>
          <a:p>
            <a:pPr marL="173038" indent="-165100">
              <a:spcBef>
                <a:spcPts val="0"/>
              </a:spcBef>
            </a:pPr>
            <a:r>
              <a:rPr lang="en-US" sz="900" dirty="0" smtClean="0"/>
              <a:t>Atlas (Chevron)</a:t>
            </a:r>
          </a:p>
          <a:p>
            <a:pPr marL="173038" indent="-165100">
              <a:spcBef>
                <a:spcPts val="0"/>
              </a:spcBef>
            </a:pPr>
            <a:r>
              <a:rPr lang="en-US" sz="900" dirty="0" smtClean="0"/>
              <a:t>Chesapeake Energy</a:t>
            </a:r>
          </a:p>
          <a:p>
            <a:pPr marL="7938" indent="0">
              <a:spcBef>
                <a:spcPts val="0"/>
              </a:spcBef>
              <a:buNone/>
            </a:pPr>
            <a:endParaRPr lang="en-US" sz="900" dirty="0"/>
          </a:p>
          <a:p>
            <a:pPr marL="173038" indent="-165100">
              <a:spcBef>
                <a:spcPts val="0"/>
              </a:spcBef>
            </a:pPr>
            <a:endParaRPr lang="en-US" sz="900" dirty="0"/>
          </a:p>
          <a:p>
            <a:pPr marL="7938" indent="0">
              <a:spcBef>
                <a:spcPts val="0"/>
              </a:spcBef>
              <a:buNone/>
            </a:pPr>
            <a:r>
              <a:rPr lang="en-US" sz="900" b="1" dirty="0" smtClean="0"/>
              <a:t>2010 Revenues (est.): </a:t>
            </a:r>
            <a:br>
              <a:rPr lang="en-US" sz="900" b="1" dirty="0" smtClean="0"/>
            </a:br>
            <a:r>
              <a:rPr lang="en-US" sz="900" dirty="0" smtClean="0"/>
              <a:t>$4.5-$5B</a:t>
            </a:r>
            <a:endParaRPr lang="en-US" sz="900" dirty="0"/>
          </a:p>
        </p:txBody>
      </p:sp>
      <p:sp>
        <p:nvSpPr>
          <p:cNvPr id="5" name="Pentagon 4"/>
          <p:cNvSpPr/>
          <p:nvPr/>
        </p:nvSpPr>
        <p:spPr>
          <a:xfrm>
            <a:off x="1121784" y="2214880"/>
            <a:ext cx="1413435" cy="447040"/>
          </a:xfrm>
          <a:prstGeom prst="homePlate">
            <a:avLst>
              <a:gd name="adj" fmla="val 321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Exploration &amp; Production</a:t>
            </a:r>
            <a:endParaRPr lang="en-US" sz="1200" dirty="0"/>
          </a:p>
        </p:txBody>
      </p:sp>
      <p:sp>
        <p:nvSpPr>
          <p:cNvPr id="6" name="Pentagon 5"/>
          <p:cNvSpPr/>
          <p:nvPr/>
        </p:nvSpPr>
        <p:spPr>
          <a:xfrm>
            <a:off x="5181600" y="2214880"/>
            <a:ext cx="1413435" cy="447040"/>
          </a:xfrm>
          <a:prstGeom prst="homePlate">
            <a:avLst>
              <a:gd name="adj" fmla="val 321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Transmission &amp; Distribution</a:t>
            </a:r>
            <a:endParaRPr lang="en-US" sz="1200" dirty="0"/>
          </a:p>
        </p:txBody>
      </p:sp>
      <p:sp>
        <p:nvSpPr>
          <p:cNvPr id="7" name="Pentagon 6"/>
          <p:cNvSpPr/>
          <p:nvPr/>
        </p:nvSpPr>
        <p:spPr>
          <a:xfrm>
            <a:off x="6968785" y="2219295"/>
            <a:ext cx="1413435" cy="447040"/>
          </a:xfrm>
          <a:prstGeom prst="homePlate">
            <a:avLst>
              <a:gd name="adj" fmla="val 321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End Users</a:t>
            </a:r>
            <a:endParaRPr lang="en-US" sz="1200" dirty="0"/>
          </a:p>
        </p:txBody>
      </p:sp>
      <p:sp>
        <p:nvSpPr>
          <p:cNvPr id="8" name="Content Placeholder 2"/>
          <p:cNvSpPr txBox="1">
            <a:spLocks/>
          </p:cNvSpPr>
          <p:nvPr/>
        </p:nvSpPr>
        <p:spPr>
          <a:xfrm>
            <a:off x="5019534" y="2712720"/>
            <a:ext cx="1858786" cy="2449349"/>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7938" indent="0">
              <a:spcBef>
                <a:spcPts val="0"/>
              </a:spcBef>
              <a:buNone/>
            </a:pPr>
            <a:r>
              <a:rPr lang="en-US" sz="900" b="1" dirty="0"/>
              <a:t>What?</a:t>
            </a:r>
          </a:p>
          <a:p>
            <a:pPr marL="173038" indent="-165100">
              <a:spcBef>
                <a:spcPts val="0"/>
              </a:spcBef>
            </a:pPr>
            <a:r>
              <a:rPr lang="en-US" sz="900" dirty="0" smtClean="0"/>
              <a:t>Product transport from wells to treatment &amp; distribution facilities</a:t>
            </a:r>
          </a:p>
          <a:p>
            <a:pPr marL="173038" indent="-165100">
              <a:spcBef>
                <a:spcPts val="0"/>
              </a:spcBef>
            </a:pPr>
            <a:r>
              <a:rPr lang="en-US" sz="900" dirty="0" smtClean="0"/>
              <a:t>Transmission (longer range)to end markets</a:t>
            </a:r>
          </a:p>
          <a:p>
            <a:pPr marL="7938" indent="0">
              <a:spcBef>
                <a:spcPts val="0"/>
              </a:spcBef>
              <a:buNone/>
            </a:pPr>
            <a:endParaRPr lang="en-US" sz="900" dirty="0"/>
          </a:p>
          <a:p>
            <a:pPr marL="173038" indent="-165100">
              <a:spcBef>
                <a:spcPts val="0"/>
              </a:spcBef>
            </a:pPr>
            <a:endParaRPr lang="en-US" sz="900" dirty="0" smtClean="0"/>
          </a:p>
          <a:p>
            <a:pPr marL="173038" indent="-165100">
              <a:spcBef>
                <a:spcPts val="0"/>
              </a:spcBef>
            </a:pPr>
            <a:endParaRPr lang="en-US" sz="900" dirty="0"/>
          </a:p>
          <a:p>
            <a:pPr marL="173038" indent="-165100">
              <a:spcBef>
                <a:spcPts val="0"/>
              </a:spcBef>
            </a:pPr>
            <a:endParaRPr lang="en-US" sz="900" dirty="0" smtClean="0"/>
          </a:p>
          <a:p>
            <a:pPr marL="173038" indent="-165100">
              <a:spcBef>
                <a:spcPts val="0"/>
              </a:spcBef>
            </a:pPr>
            <a:endParaRPr lang="en-US" sz="900" dirty="0"/>
          </a:p>
          <a:p>
            <a:pPr marL="7938" indent="0">
              <a:spcBef>
                <a:spcPts val="0"/>
              </a:spcBef>
              <a:buNone/>
            </a:pPr>
            <a:r>
              <a:rPr lang="en-US" sz="900" b="1" dirty="0" smtClean="0"/>
              <a:t>Who?</a:t>
            </a:r>
          </a:p>
          <a:p>
            <a:pPr marL="173038" indent="-165100">
              <a:spcBef>
                <a:spcPts val="0"/>
              </a:spcBef>
            </a:pPr>
            <a:r>
              <a:rPr lang="en-US" sz="900" dirty="0" err="1" smtClean="0"/>
              <a:t>Markwest</a:t>
            </a:r>
            <a:endParaRPr lang="en-US" sz="900" dirty="0" smtClean="0"/>
          </a:p>
          <a:p>
            <a:pPr marL="173038" indent="-165100">
              <a:spcBef>
                <a:spcPts val="0"/>
              </a:spcBef>
            </a:pPr>
            <a:r>
              <a:rPr lang="en-US" sz="900" dirty="0" smtClean="0"/>
              <a:t>Dominion</a:t>
            </a:r>
          </a:p>
          <a:p>
            <a:pPr marL="173038" indent="-165100">
              <a:spcBef>
                <a:spcPts val="0"/>
              </a:spcBef>
            </a:pPr>
            <a:r>
              <a:rPr lang="en-US" sz="900" dirty="0" smtClean="0"/>
              <a:t>Sunoco </a:t>
            </a:r>
            <a:r>
              <a:rPr lang="en-US" sz="900" dirty="0"/>
              <a:t>Logistics </a:t>
            </a:r>
            <a:r>
              <a:rPr lang="en-US" sz="900" dirty="0" smtClean="0"/>
              <a:t>Partners</a:t>
            </a:r>
          </a:p>
        </p:txBody>
      </p:sp>
      <p:sp>
        <p:nvSpPr>
          <p:cNvPr id="13" name="Pentagon 12"/>
          <p:cNvSpPr/>
          <p:nvPr/>
        </p:nvSpPr>
        <p:spPr>
          <a:xfrm>
            <a:off x="3258934" y="2214880"/>
            <a:ext cx="1413435" cy="447040"/>
          </a:xfrm>
          <a:prstGeom prst="homePlate">
            <a:avLst>
              <a:gd name="adj" fmla="val 321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Drilling &amp; Completions</a:t>
            </a:r>
            <a:endParaRPr lang="en-US" sz="1000" dirty="0"/>
          </a:p>
        </p:txBody>
      </p:sp>
      <p:sp>
        <p:nvSpPr>
          <p:cNvPr id="14" name="Content Placeholder 2"/>
          <p:cNvSpPr txBox="1">
            <a:spLocks/>
          </p:cNvSpPr>
          <p:nvPr/>
        </p:nvSpPr>
        <p:spPr>
          <a:xfrm>
            <a:off x="2844800" y="2712720"/>
            <a:ext cx="2153920" cy="2814320"/>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7938" indent="0">
              <a:spcBef>
                <a:spcPts val="0"/>
              </a:spcBef>
              <a:buFont typeface="Wingdings 2" pitchFamily="18" charset="2"/>
              <a:buNone/>
            </a:pPr>
            <a:r>
              <a:rPr lang="en-US" sz="900" b="1" dirty="0" smtClean="0"/>
              <a:t>What?</a:t>
            </a:r>
          </a:p>
          <a:p>
            <a:pPr marL="173038" indent="-165100">
              <a:spcBef>
                <a:spcPts val="0"/>
              </a:spcBef>
            </a:pPr>
            <a:r>
              <a:rPr lang="en-US" sz="900" dirty="0"/>
              <a:t>Site preparation</a:t>
            </a:r>
            <a:r>
              <a:rPr lang="en-US" sz="900" dirty="0" smtClean="0"/>
              <a:t>—roads</a:t>
            </a:r>
            <a:r>
              <a:rPr lang="en-US" sz="900" dirty="0"/>
              <a:t>, </a:t>
            </a:r>
            <a:r>
              <a:rPr lang="en-US" sz="900" dirty="0" smtClean="0"/>
              <a:t>rig </a:t>
            </a:r>
            <a:r>
              <a:rPr lang="en-US" sz="900" dirty="0"/>
              <a:t>setup</a:t>
            </a:r>
          </a:p>
          <a:p>
            <a:pPr marL="173038" indent="-165100">
              <a:spcBef>
                <a:spcPts val="0"/>
              </a:spcBef>
            </a:pPr>
            <a:r>
              <a:rPr lang="en-US" sz="900" dirty="0"/>
              <a:t>Drilling—around the </a:t>
            </a:r>
            <a:r>
              <a:rPr lang="en-US" sz="900" dirty="0" smtClean="0"/>
              <a:t>clock to gas formation</a:t>
            </a:r>
            <a:r>
              <a:rPr lang="en-US" sz="900" dirty="0"/>
              <a:t>, </a:t>
            </a:r>
            <a:r>
              <a:rPr lang="en-US" sz="900" dirty="0" smtClean="0"/>
              <a:t>casings installation</a:t>
            </a:r>
            <a:endParaRPr lang="en-US" sz="900" dirty="0"/>
          </a:p>
          <a:p>
            <a:pPr marL="173038" indent="-165100">
              <a:spcBef>
                <a:spcPts val="0"/>
              </a:spcBef>
            </a:pPr>
            <a:r>
              <a:rPr lang="en-US" sz="900" dirty="0" err="1" smtClean="0"/>
              <a:t>Fracking</a:t>
            </a:r>
            <a:r>
              <a:rPr lang="en-US" sz="900" dirty="0"/>
              <a:t>—</a:t>
            </a:r>
            <a:r>
              <a:rPr lang="en-US" sz="900" dirty="0" smtClean="0"/>
              <a:t>liquid pumped </a:t>
            </a:r>
            <a:r>
              <a:rPr lang="en-US" sz="900" dirty="0"/>
              <a:t>into </a:t>
            </a:r>
            <a:r>
              <a:rPr lang="en-US" sz="900" dirty="0" smtClean="0"/>
              <a:t>well </a:t>
            </a:r>
            <a:r>
              <a:rPr lang="en-US" sz="900" dirty="0"/>
              <a:t>to </a:t>
            </a:r>
            <a:r>
              <a:rPr lang="en-US" sz="900" dirty="0" smtClean="0"/>
              <a:t>fracture provide conduit </a:t>
            </a:r>
            <a:r>
              <a:rPr lang="en-US" sz="900" dirty="0"/>
              <a:t>for gas to flow </a:t>
            </a:r>
            <a:r>
              <a:rPr lang="en-US" sz="900" dirty="0" smtClean="0"/>
              <a:t>to surface</a:t>
            </a:r>
            <a:endParaRPr lang="en-US" sz="900" dirty="0"/>
          </a:p>
          <a:p>
            <a:pPr marL="173038" indent="-165100">
              <a:spcBef>
                <a:spcPts val="0"/>
              </a:spcBef>
            </a:pPr>
            <a:r>
              <a:rPr lang="en-US" sz="900" dirty="0" smtClean="0"/>
              <a:t>Completion—wellhead </a:t>
            </a:r>
            <a:r>
              <a:rPr lang="en-US" sz="900" dirty="0"/>
              <a:t>and </a:t>
            </a:r>
            <a:r>
              <a:rPr lang="en-US" sz="900" dirty="0" smtClean="0"/>
              <a:t>production </a:t>
            </a:r>
            <a:r>
              <a:rPr lang="en-US" sz="900" dirty="0"/>
              <a:t>equipment </a:t>
            </a:r>
            <a:r>
              <a:rPr lang="en-US" sz="900" dirty="0" smtClean="0"/>
              <a:t>installed</a:t>
            </a:r>
            <a:endParaRPr lang="en-US" sz="900" dirty="0"/>
          </a:p>
          <a:p>
            <a:pPr marL="173038" indent="-165100">
              <a:spcBef>
                <a:spcPts val="0"/>
              </a:spcBef>
            </a:pPr>
            <a:endParaRPr lang="en-US" sz="900" b="1" dirty="0" smtClean="0"/>
          </a:p>
          <a:p>
            <a:pPr marL="7938" indent="0">
              <a:spcBef>
                <a:spcPts val="0"/>
              </a:spcBef>
              <a:buFont typeface="Wingdings 2" pitchFamily="18" charset="2"/>
              <a:buNone/>
            </a:pPr>
            <a:r>
              <a:rPr lang="en-US" sz="900" b="1" dirty="0" smtClean="0"/>
              <a:t>Who? (MS wells drilled)</a:t>
            </a:r>
          </a:p>
          <a:p>
            <a:pPr marL="173038" indent="-165100">
              <a:spcBef>
                <a:spcPts val="0"/>
              </a:spcBef>
            </a:pPr>
            <a:r>
              <a:rPr lang="en-US" sz="900" dirty="0"/>
              <a:t>Talisman </a:t>
            </a:r>
            <a:r>
              <a:rPr lang="en-US" sz="900" dirty="0" smtClean="0"/>
              <a:t>(260).</a:t>
            </a:r>
            <a:endParaRPr lang="en-US" sz="900" dirty="0"/>
          </a:p>
          <a:p>
            <a:pPr marL="173038" indent="-165100">
              <a:spcBef>
                <a:spcPts val="0"/>
              </a:spcBef>
            </a:pPr>
            <a:r>
              <a:rPr lang="en-US" sz="900" dirty="0" smtClean="0"/>
              <a:t>Chesapeake (181)</a:t>
            </a:r>
          </a:p>
          <a:p>
            <a:pPr marL="173038" indent="-165100">
              <a:spcBef>
                <a:spcPts val="0"/>
              </a:spcBef>
            </a:pPr>
            <a:r>
              <a:rPr lang="en-US" sz="900" dirty="0" smtClean="0"/>
              <a:t>Shell (180)</a:t>
            </a:r>
          </a:p>
          <a:p>
            <a:pPr marL="173038" indent="-165100">
              <a:spcBef>
                <a:spcPts val="0"/>
              </a:spcBef>
            </a:pPr>
            <a:r>
              <a:rPr lang="en-US" sz="900" dirty="0" smtClean="0"/>
              <a:t>Range Resources (133)</a:t>
            </a:r>
          </a:p>
          <a:p>
            <a:pPr marL="173038" indent="-165100">
              <a:spcBef>
                <a:spcPts val="0"/>
              </a:spcBef>
            </a:pPr>
            <a:r>
              <a:rPr lang="en-US" sz="900" dirty="0" smtClean="0"/>
              <a:t>Others (205)</a:t>
            </a:r>
          </a:p>
          <a:p>
            <a:pPr marL="173038" indent="-165100">
              <a:spcBef>
                <a:spcPts val="0"/>
              </a:spcBef>
            </a:pPr>
            <a:endParaRPr lang="en-US" sz="900" dirty="0" smtClean="0"/>
          </a:p>
          <a:p>
            <a:pPr marL="7938" indent="0">
              <a:spcBef>
                <a:spcPts val="0"/>
              </a:spcBef>
              <a:buNone/>
            </a:pPr>
            <a:r>
              <a:rPr lang="en-US" sz="900" b="1" dirty="0" smtClean="0"/>
              <a:t>2010 Revenues (est.):</a:t>
            </a:r>
            <a:r>
              <a:rPr lang="en-US" sz="900" dirty="0" smtClean="0"/>
              <a:t> </a:t>
            </a:r>
          </a:p>
          <a:p>
            <a:pPr marL="7938" indent="0">
              <a:spcBef>
                <a:spcPts val="0"/>
              </a:spcBef>
              <a:buNone/>
            </a:pPr>
            <a:r>
              <a:rPr lang="en-US" sz="900" dirty="0" smtClean="0"/>
              <a:t>$0.9-$1B</a:t>
            </a:r>
            <a:endParaRPr lang="en-US" sz="900" dirty="0"/>
          </a:p>
          <a:p>
            <a:pPr marL="173038" indent="-165100">
              <a:spcBef>
                <a:spcPts val="0"/>
              </a:spcBef>
            </a:pPr>
            <a:endParaRPr lang="en-US" sz="900" dirty="0"/>
          </a:p>
        </p:txBody>
      </p:sp>
      <p:sp>
        <p:nvSpPr>
          <p:cNvPr id="15" name="Rectangle 14"/>
          <p:cNvSpPr/>
          <p:nvPr/>
        </p:nvSpPr>
        <p:spPr>
          <a:xfrm>
            <a:off x="1010024" y="5692454"/>
            <a:ext cx="7001977" cy="553998"/>
          </a:xfrm>
          <a:prstGeom prst="rect">
            <a:avLst/>
          </a:prstGeom>
        </p:spPr>
        <p:txBody>
          <a:bodyPr wrap="square">
            <a:spAutoFit/>
          </a:bodyPr>
          <a:lstStyle/>
          <a:p>
            <a:pPr>
              <a:buNone/>
            </a:pPr>
            <a:r>
              <a:rPr lang="en-US" sz="600" dirty="0" smtClean="0"/>
              <a:t>Sources: </a:t>
            </a:r>
          </a:p>
          <a:p>
            <a:pPr marL="111125" indent="-111125">
              <a:buFont typeface="Arial"/>
              <a:buChar char="•"/>
            </a:pPr>
            <a:r>
              <a:rPr lang="en-US" sz="600" dirty="0" smtClean="0"/>
              <a:t>Pennsylvania </a:t>
            </a:r>
            <a:r>
              <a:rPr lang="en-US" sz="600" dirty="0"/>
              <a:t>State University </a:t>
            </a:r>
            <a:r>
              <a:rPr lang="en-US" sz="600" dirty="0" smtClean="0"/>
              <a:t>Department </a:t>
            </a:r>
            <a:br>
              <a:rPr lang="en-US" sz="600" dirty="0" smtClean="0"/>
            </a:br>
            <a:r>
              <a:rPr lang="en-US" sz="600" dirty="0" smtClean="0"/>
              <a:t>of </a:t>
            </a:r>
            <a:r>
              <a:rPr lang="en-US" sz="600" dirty="0"/>
              <a:t>Energy and Mineral Engineering, 2009</a:t>
            </a:r>
            <a:r>
              <a:rPr lang="en-US" sz="600" dirty="0" smtClean="0"/>
              <a:t>.</a:t>
            </a:r>
          </a:p>
          <a:p>
            <a:pPr marL="111125" indent="-111125">
              <a:buFont typeface="Arial"/>
              <a:buChar char="•"/>
            </a:pPr>
            <a:r>
              <a:rPr lang="en-US" sz="600" dirty="0" smtClean="0"/>
              <a:t>Pittsburgh Business Times, 2011.</a:t>
            </a:r>
          </a:p>
          <a:p>
            <a:pPr marL="111125" indent="-111125">
              <a:buFont typeface="Arial"/>
              <a:buChar char="•"/>
            </a:pPr>
            <a:r>
              <a:rPr lang="en-US" sz="600" dirty="0" smtClean="0"/>
              <a:t>Team analysis.</a:t>
            </a:r>
            <a:endParaRPr lang="en-US" sz="600" dirty="0"/>
          </a:p>
        </p:txBody>
      </p:sp>
      <p:sp>
        <p:nvSpPr>
          <p:cNvPr id="17" name="Rectangle 16"/>
          <p:cNvSpPr/>
          <p:nvPr/>
        </p:nvSpPr>
        <p:spPr>
          <a:xfrm>
            <a:off x="5068853" y="2146006"/>
            <a:ext cx="3423931" cy="2885440"/>
          </a:xfrm>
          <a:prstGeom prst="rect">
            <a:avLst/>
          </a:prstGeom>
          <a:solidFill>
            <a:schemeClr val="lt1">
              <a:alpha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ectangle 20"/>
          <p:cNvSpPr/>
          <p:nvPr/>
        </p:nvSpPr>
        <p:spPr>
          <a:xfrm>
            <a:off x="2844800" y="2153235"/>
            <a:ext cx="2153920" cy="3403600"/>
          </a:xfrm>
          <a:prstGeom prst="rect">
            <a:avLst/>
          </a:prstGeom>
          <a:noFill/>
          <a:ln>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2" name="Rounded Rectangle 21"/>
          <p:cNvSpPr/>
          <p:nvPr/>
        </p:nvSpPr>
        <p:spPr>
          <a:xfrm>
            <a:off x="5462050" y="5162069"/>
            <a:ext cx="2920169" cy="108438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r>
              <a:rPr lang="en-US" sz="1200" b="1" dirty="0" smtClean="0">
                <a:solidFill>
                  <a:schemeClr val="bg1"/>
                </a:solidFill>
              </a:rPr>
              <a:t>Key industry forces play out here…</a:t>
            </a:r>
          </a:p>
          <a:p>
            <a:pPr marL="171450" indent="-171450">
              <a:buFont typeface="Lucida Grande"/>
              <a:buChar char="➡"/>
            </a:pPr>
            <a:r>
              <a:rPr lang="en-US" sz="1200" b="1" dirty="0" smtClean="0">
                <a:solidFill>
                  <a:schemeClr val="bg1"/>
                </a:solidFill>
              </a:rPr>
              <a:t>LABOR AVAILABILITY</a:t>
            </a:r>
          </a:p>
          <a:p>
            <a:pPr marL="171450" indent="-171450">
              <a:buFont typeface="Lucida Grande"/>
              <a:buChar char="➡"/>
            </a:pPr>
            <a:r>
              <a:rPr lang="en-US" sz="1200" b="1" dirty="0" smtClean="0">
                <a:solidFill>
                  <a:schemeClr val="bg1"/>
                </a:solidFill>
              </a:rPr>
              <a:t>GOVERNMENT POLICY</a:t>
            </a:r>
          </a:p>
          <a:p>
            <a:pPr marL="171450" indent="-171450">
              <a:buFont typeface="Lucida Grande"/>
              <a:buChar char="➡"/>
            </a:pPr>
            <a:r>
              <a:rPr lang="en-US" sz="1200" b="1" dirty="0" smtClean="0">
                <a:solidFill>
                  <a:schemeClr val="bg1"/>
                </a:solidFill>
              </a:rPr>
              <a:t>PUBLIC PERCEPTION</a:t>
            </a:r>
            <a:endParaRPr lang="en-US" sz="1200" b="1" dirty="0">
              <a:solidFill>
                <a:schemeClr val="bg1"/>
              </a:solidFill>
            </a:endParaRPr>
          </a:p>
        </p:txBody>
      </p:sp>
      <p:cxnSp>
        <p:nvCxnSpPr>
          <p:cNvPr id="28" name="Elbow Connector 27"/>
          <p:cNvCxnSpPr>
            <a:stCxn id="21" idx="2"/>
            <a:endCxn id="22" idx="0"/>
          </p:cNvCxnSpPr>
          <p:nvPr/>
        </p:nvCxnSpPr>
        <p:spPr>
          <a:xfrm rot="5400000" flipH="1" flipV="1">
            <a:off x="5224564" y="3859264"/>
            <a:ext cx="394766" cy="3000375"/>
          </a:xfrm>
          <a:prstGeom prst="bentConnector5">
            <a:avLst>
              <a:gd name="adj1" fmla="val -57908"/>
              <a:gd name="adj2" fmla="val 43615"/>
              <a:gd name="adj3" fmla="val 157908"/>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5</a:t>
            </a:fld>
            <a:endParaRPr lang="en-US" dirty="0">
              <a:solidFill>
                <a:schemeClr val="bg1"/>
              </a:solidFill>
            </a:endParaRPr>
          </a:p>
        </p:txBody>
      </p:sp>
      <p:sp>
        <p:nvSpPr>
          <p:cNvPr id="18"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1759342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48898" cy="1143000"/>
          </a:xfrm>
        </p:spPr>
        <p:txBody>
          <a:bodyPr>
            <a:noAutofit/>
          </a:bodyPr>
          <a:lstStyle/>
          <a:p>
            <a:r>
              <a:rPr lang="en-US" sz="2400" dirty="0" smtClean="0"/>
              <a:t>Statistics highlight opportunities for service, material, equipment providers.</a:t>
            </a:r>
            <a:endParaRPr lang="en-US" sz="2400" dirty="0"/>
          </a:p>
        </p:txBody>
      </p:sp>
      <p:sp>
        <p:nvSpPr>
          <p:cNvPr id="3" name="Content Placeholder 2"/>
          <p:cNvSpPr>
            <a:spLocks noGrp="1"/>
          </p:cNvSpPr>
          <p:nvPr>
            <p:ph idx="1"/>
          </p:nvPr>
        </p:nvSpPr>
        <p:spPr>
          <a:xfrm>
            <a:off x="1043493" y="2153552"/>
            <a:ext cx="6984970" cy="3508977"/>
          </a:xfrm>
        </p:spPr>
        <p:txBody>
          <a:bodyPr>
            <a:noAutofit/>
          </a:bodyPr>
          <a:lstStyle/>
          <a:p>
            <a:pPr>
              <a:lnSpc>
                <a:spcPct val="120000"/>
              </a:lnSpc>
            </a:pPr>
            <a:r>
              <a:rPr lang="en-US" sz="1400" u="sng" dirty="0" smtClean="0"/>
              <a:t>Pipe</a:t>
            </a:r>
            <a:r>
              <a:rPr lang="en-US" sz="1400" dirty="0" smtClean="0"/>
              <a:t>: steel </a:t>
            </a:r>
            <a:r>
              <a:rPr lang="en-US" sz="1400" dirty="0"/>
              <a:t>drill pipe (5” </a:t>
            </a:r>
            <a:r>
              <a:rPr lang="en-US" sz="1400" dirty="0" smtClean="0"/>
              <a:t>diameter), other tubular goods, aluminum (fresh water) yellow mine pipe, black HDPE.</a:t>
            </a:r>
          </a:p>
          <a:p>
            <a:pPr>
              <a:lnSpc>
                <a:spcPct val="120000"/>
              </a:lnSpc>
            </a:pPr>
            <a:r>
              <a:rPr lang="en-US" sz="1400" u="sng" dirty="0" smtClean="0"/>
              <a:t>Water</a:t>
            </a:r>
            <a:r>
              <a:rPr lang="en-US" sz="1400" dirty="0" smtClean="0"/>
              <a:t>: for </a:t>
            </a:r>
            <a:r>
              <a:rPr lang="en-US" sz="1400" dirty="0" err="1" smtClean="0"/>
              <a:t>fracking</a:t>
            </a:r>
            <a:r>
              <a:rPr lang="en-US" sz="1400" dirty="0" smtClean="0"/>
              <a:t> (350K gallons per impoundment, 3 wells per impoundment); 3000 loads per month.</a:t>
            </a:r>
            <a:endParaRPr lang="en-US" sz="1400" u="sng" dirty="0" smtClean="0"/>
          </a:p>
          <a:p>
            <a:pPr>
              <a:lnSpc>
                <a:spcPct val="120000"/>
              </a:lnSpc>
            </a:pPr>
            <a:r>
              <a:rPr lang="en-US" sz="1400" u="sng" dirty="0" smtClean="0"/>
              <a:t>Sand</a:t>
            </a:r>
            <a:r>
              <a:rPr lang="en-US" sz="1400" dirty="0"/>
              <a:t>:</a:t>
            </a:r>
            <a:r>
              <a:rPr lang="en-US" sz="1400" dirty="0" smtClean="0"/>
              <a:t> (40-50K </a:t>
            </a:r>
            <a:r>
              <a:rPr lang="en-US" sz="1400" dirty="0" err="1" smtClean="0"/>
              <a:t>lb</a:t>
            </a:r>
            <a:r>
              <a:rPr lang="en-US" sz="1400" dirty="0" smtClean="0"/>
              <a:t> loads)—14K loads / month.</a:t>
            </a:r>
          </a:p>
          <a:p>
            <a:pPr>
              <a:lnSpc>
                <a:spcPct val="120000"/>
              </a:lnSpc>
            </a:pPr>
            <a:r>
              <a:rPr lang="en-US" sz="1400" u="sng" dirty="0"/>
              <a:t>Auxiliary equipment</a:t>
            </a:r>
            <a:r>
              <a:rPr lang="en-US" sz="1400" dirty="0"/>
              <a:t>: tanks, solar panels, electronic systems.</a:t>
            </a:r>
          </a:p>
          <a:p>
            <a:pPr>
              <a:lnSpc>
                <a:spcPct val="120000"/>
              </a:lnSpc>
            </a:pPr>
            <a:r>
              <a:rPr lang="en-US" sz="1400" u="sng" dirty="0" smtClean="0"/>
              <a:t>Service</a:t>
            </a:r>
            <a:r>
              <a:rPr lang="en-US" sz="1400" dirty="0"/>
              <a:t>: </a:t>
            </a:r>
            <a:r>
              <a:rPr lang="en-US" sz="1400" dirty="0" smtClean="0"/>
              <a:t>field </a:t>
            </a:r>
            <a:r>
              <a:rPr lang="en-US" sz="1400" dirty="0"/>
              <a:t>machine shops—high response (within an hour</a:t>
            </a:r>
            <a:r>
              <a:rPr lang="en-US" sz="1400" dirty="0" smtClean="0"/>
              <a:t>).</a:t>
            </a:r>
            <a:endParaRPr lang="en-US" sz="1400" dirty="0"/>
          </a:p>
          <a:p>
            <a:pPr>
              <a:lnSpc>
                <a:spcPct val="120000"/>
              </a:lnSpc>
            </a:pPr>
            <a:r>
              <a:rPr lang="en-US" sz="1400" u="sng" dirty="0" smtClean="0"/>
              <a:t>Fuel &amp; Transportation</a:t>
            </a:r>
            <a:r>
              <a:rPr lang="en-US" sz="1400" dirty="0" smtClean="0"/>
              <a:t>: </a:t>
            </a:r>
            <a:r>
              <a:rPr lang="en-US" sz="1400" dirty="0"/>
              <a:t>diesel electric rigs burn 2000 gal/</a:t>
            </a:r>
            <a:r>
              <a:rPr lang="en-US" sz="1400" dirty="0" smtClean="0"/>
              <a:t>day, 148 rigs currently in operation statewide moving rigs from site to site.</a:t>
            </a:r>
          </a:p>
          <a:p>
            <a:pPr>
              <a:lnSpc>
                <a:spcPct val="120000"/>
              </a:lnSpc>
            </a:pPr>
            <a:r>
              <a:rPr lang="en-US" sz="1400" u="sng" dirty="0" smtClean="0"/>
              <a:t>Warehousing &amp; logistics</a:t>
            </a:r>
            <a:r>
              <a:rPr lang="en-US" sz="1400" dirty="0" smtClean="0"/>
              <a:t>: all equipment.</a:t>
            </a:r>
          </a:p>
          <a:p>
            <a:pPr>
              <a:lnSpc>
                <a:spcPct val="120000"/>
              </a:lnSpc>
            </a:pPr>
            <a:r>
              <a:rPr lang="en-US" sz="1400" u="sng" dirty="0" smtClean="0"/>
              <a:t>Engineering</a:t>
            </a:r>
            <a:r>
              <a:rPr lang="en-US" sz="1400" dirty="0" smtClean="0"/>
              <a:t>: environmental and process design and compliance.</a:t>
            </a:r>
          </a:p>
          <a:p>
            <a:pPr>
              <a:lnSpc>
                <a:spcPct val="120000"/>
              </a:lnSpc>
            </a:pPr>
            <a:r>
              <a:rPr lang="en-US" sz="1400" u="sng" dirty="0" smtClean="0"/>
              <a:t>Business services</a:t>
            </a:r>
            <a:r>
              <a:rPr lang="en-US" sz="1400" dirty="0" smtClean="0"/>
              <a:t>: insurance and finance.</a:t>
            </a:r>
          </a:p>
        </p:txBody>
      </p:sp>
      <p:sp>
        <p:nvSpPr>
          <p:cNvPr id="5" name="TextBox 4"/>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6</a:t>
            </a:fld>
            <a:endParaRPr lang="en-US" dirty="0">
              <a:solidFill>
                <a:schemeClr val="bg1"/>
              </a:solidFill>
            </a:endParaRPr>
          </a:p>
        </p:txBody>
      </p:sp>
      <p:sp>
        <p:nvSpPr>
          <p:cNvPr id="8" name="Rounded Rectangular Callout 7"/>
          <p:cNvSpPr/>
          <p:nvPr/>
        </p:nvSpPr>
        <p:spPr>
          <a:xfrm>
            <a:off x="5204894" y="5511348"/>
            <a:ext cx="3254475" cy="884538"/>
          </a:xfrm>
          <a:prstGeom prst="wedgeRoundRectCallout">
            <a:avLst>
              <a:gd name="adj1" fmla="val -57419"/>
              <a:gd name="adj2" fmla="val -50176"/>
              <a:gd name="adj3" fmla="val 16667"/>
            </a:avLst>
          </a:prstGeom>
          <a:solidFill>
            <a:srgbClr val="FF6600"/>
          </a:solidFill>
        </p:spPr>
        <p:style>
          <a:lnRef idx="3">
            <a:schemeClr val="lt1"/>
          </a:lnRef>
          <a:fillRef idx="1">
            <a:schemeClr val="accent6"/>
          </a:fillRef>
          <a:effectRef idx="1">
            <a:schemeClr val="accent6"/>
          </a:effectRef>
          <a:fontRef idx="minor">
            <a:schemeClr val="lt1"/>
          </a:fontRef>
        </p:style>
        <p:txBody>
          <a:bodyPr rtlCol="0" anchor="ctr"/>
          <a:lstStyle/>
          <a:p>
            <a:pPr>
              <a:lnSpc>
                <a:spcPct val="120000"/>
              </a:lnSpc>
            </a:pPr>
            <a:r>
              <a:rPr lang="en-US" sz="1400" b="1" dirty="0"/>
              <a:t>In most cases, suppliers will contract with suppliers to the E&amp;Ps, not the E&amp;Ps themselves.</a:t>
            </a:r>
          </a:p>
        </p:txBody>
      </p:sp>
      <p:sp>
        <p:nvSpPr>
          <p:cNvPr id="9"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
        <p:nvSpPr>
          <p:cNvPr id="10" name="Rectangle 9"/>
          <p:cNvSpPr/>
          <p:nvPr/>
        </p:nvSpPr>
        <p:spPr>
          <a:xfrm>
            <a:off x="1010024" y="5873894"/>
            <a:ext cx="7001977" cy="184666"/>
          </a:xfrm>
          <a:prstGeom prst="rect">
            <a:avLst/>
          </a:prstGeom>
        </p:spPr>
        <p:txBody>
          <a:bodyPr wrap="square">
            <a:spAutoFit/>
          </a:bodyPr>
          <a:lstStyle/>
          <a:p>
            <a:pPr>
              <a:buNone/>
            </a:pPr>
            <a:r>
              <a:rPr lang="en-US" sz="600" dirty="0" smtClean="0"/>
              <a:t>Sources: Range Resources speaker notes, 2011; team analysis.</a:t>
            </a:r>
            <a:endParaRPr lang="en-US" sz="600" dirty="0"/>
          </a:p>
        </p:txBody>
      </p:sp>
    </p:spTree>
    <p:extLst>
      <p:ext uri="{BB962C8B-B14F-4D97-AF65-F5344CB8AC3E}">
        <p14:creationId xmlns:p14="http://schemas.microsoft.com/office/powerpoint/2010/main" xmlns="" val="739551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372101" y="2289500"/>
            <a:ext cx="3664801" cy="3259621"/>
          </a:xfrm>
          <a:prstGeom prst="rect">
            <a:avLst/>
          </a:prstGeom>
        </p:spPr>
      </p:pic>
      <p:sp>
        <p:nvSpPr>
          <p:cNvPr id="2" name="Title 1"/>
          <p:cNvSpPr>
            <a:spLocks noGrp="1"/>
          </p:cNvSpPr>
          <p:nvPr>
            <p:ph type="title"/>
          </p:nvPr>
        </p:nvSpPr>
        <p:spPr/>
        <p:txBody>
          <a:bodyPr>
            <a:noAutofit/>
          </a:bodyPr>
          <a:lstStyle/>
          <a:p>
            <a:r>
              <a:rPr lang="en-US" sz="2400" dirty="0" smtClean="0"/>
              <a:t>Workforce development will be a key to supporting the industry’s growth.</a:t>
            </a:r>
            <a:endParaRPr lang="en-US" sz="2400" dirty="0"/>
          </a:p>
        </p:txBody>
      </p:sp>
      <p:sp>
        <p:nvSpPr>
          <p:cNvPr id="3" name="Content Placeholder 2"/>
          <p:cNvSpPr>
            <a:spLocks noGrp="1"/>
          </p:cNvSpPr>
          <p:nvPr>
            <p:ph idx="1"/>
          </p:nvPr>
        </p:nvSpPr>
        <p:spPr>
          <a:xfrm>
            <a:off x="5692498" y="2153552"/>
            <a:ext cx="2645118" cy="3508977"/>
          </a:xfrm>
        </p:spPr>
        <p:txBody>
          <a:bodyPr>
            <a:noAutofit/>
          </a:bodyPr>
          <a:lstStyle/>
          <a:p>
            <a:pPr marL="0" indent="0">
              <a:lnSpc>
                <a:spcPct val="120000"/>
              </a:lnSpc>
              <a:buNone/>
            </a:pPr>
            <a:r>
              <a:rPr lang="en-US" sz="1800" b="1" dirty="0" smtClean="0"/>
              <a:t>NEEDS</a:t>
            </a:r>
            <a:endParaRPr lang="en-US" sz="1200" b="1" dirty="0" smtClean="0"/>
          </a:p>
          <a:p>
            <a:pPr marL="173038" indent="-173038">
              <a:lnSpc>
                <a:spcPct val="120000"/>
              </a:lnSpc>
            </a:pPr>
            <a:r>
              <a:rPr lang="en-US" sz="1200" dirty="0" smtClean="0"/>
              <a:t>“Drilling” workforce demands are varied, with a majority associated with field work.</a:t>
            </a:r>
          </a:p>
          <a:p>
            <a:pPr marL="173038" indent="-173038">
              <a:lnSpc>
                <a:spcPct val="120000"/>
              </a:lnSpc>
            </a:pPr>
            <a:r>
              <a:rPr lang="en-US" sz="1200" dirty="0" smtClean="0"/>
              <a:t>Environmental &amp; economic policies, as well as public perception, are dynamic and uncertain.</a:t>
            </a:r>
          </a:p>
          <a:p>
            <a:pPr marL="173038" indent="-173038">
              <a:lnSpc>
                <a:spcPct val="120000"/>
              </a:lnSpc>
            </a:pPr>
            <a:r>
              <a:rPr lang="en-US" sz="1200" dirty="0" smtClean="0"/>
              <a:t>Differentiated workforce development partners will be those with the functional expertise, efficient delivery and timely content to ensure compliant, efficient and uninterrupted operations.</a:t>
            </a:r>
            <a:endParaRPr lang="en-US" sz="1200" dirty="0"/>
          </a:p>
        </p:txBody>
      </p:sp>
      <p:sp>
        <p:nvSpPr>
          <p:cNvPr id="7" name="Isosceles Triangle 6"/>
          <p:cNvSpPr/>
          <p:nvPr/>
        </p:nvSpPr>
        <p:spPr>
          <a:xfrm rot="5400000">
            <a:off x="4311246" y="3754614"/>
            <a:ext cx="2487615" cy="3314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10024" y="5873894"/>
            <a:ext cx="7001977" cy="276999"/>
          </a:xfrm>
          <a:prstGeom prst="rect">
            <a:avLst/>
          </a:prstGeom>
        </p:spPr>
        <p:txBody>
          <a:bodyPr wrap="square">
            <a:spAutoFit/>
          </a:bodyPr>
          <a:lstStyle/>
          <a:p>
            <a:pPr>
              <a:buNone/>
            </a:pPr>
            <a:r>
              <a:rPr lang="en-US" sz="600" dirty="0" smtClean="0"/>
              <a:t>Sources: Marcellus </a:t>
            </a:r>
            <a:r>
              <a:rPr lang="en-US" sz="600" dirty="0"/>
              <a:t>Shale Workforce Needs Assessment, </a:t>
            </a:r>
            <a:endParaRPr lang="en-US" sz="600" dirty="0" smtClean="0"/>
          </a:p>
          <a:p>
            <a:pPr>
              <a:buNone/>
            </a:pPr>
            <a:r>
              <a:rPr lang="en-US" sz="600" dirty="0" smtClean="0"/>
              <a:t>Southwestern Pennsylvania; team analysis.</a:t>
            </a:r>
            <a:endParaRPr lang="en-US" sz="600" dirty="0"/>
          </a:p>
        </p:txBody>
      </p:sp>
      <p:sp>
        <p:nvSpPr>
          <p:cNvPr id="10" name="TextBox 9"/>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7</a:t>
            </a:fld>
            <a:endParaRPr lang="en-US" dirty="0">
              <a:solidFill>
                <a:schemeClr val="bg1"/>
              </a:solidFill>
            </a:endParaRPr>
          </a:p>
        </p:txBody>
      </p:sp>
      <p:sp>
        <p:nvSpPr>
          <p:cNvPr id="11"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756703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Experience demonstrates the importance of knowledge and relationships.</a:t>
            </a:r>
            <a:endParaRPr lang="en-US" sz="2400" dirty="0"/>
          </a:p>
        </p:txBody>
      </p:sp>
      <p:sp>
        <p:nvSpPr>
          <p:cNvPr id="8" name="Content Placeholder 7"/>
          <p:cNvSpPr>
            <a:spLocks noGrp="1"/>
          </p:cNvSpPr>
          <p:nvPr>
            <p:ph idx="1"/>
          </p:nvPr>
        </p:nvSpPr>
        <p:spPr>
          <a:xfrm>
            <a:off x="1043493" y="2266952"/>
            <a:ext cx="3639777" cy="3508977"/>
          </a:xfrm>
        </p:spPr>
        <p:txBody>
          <a:bodyPr>
            <a:noAutofit/>
          </a:bodyPr>
          <a:lstStyle/>
          <a:p>
            <a:pPr marL="0" indent="0">
              <a:lnSpc>
                <a:spcPct val="110000"/>
              </a:lnSpc>
              <a:buNone/>
            </a:pPr>
            <a:r>
              <a:rPr lang="en-US" sz="2000" b="1" dirty="0" smtClean="0"/>
              <a:t>Examples</a:t>
            </a:r>
            <a:endParaRPr lang="en-US" sz="2000" dirty="0" smtClean="0"/>
          </a:p>
          <a:p>
            <a:pPr marL="168275" indent="-168275">
              <a:lnSpc>
                <a:spcPct val="110000"/>
              </a:lnSpc>
            </a:pPr>
            <a:r>
              <a:rPr lang="en-US" sz="2000" dirty="0" smtClean="0"/>
              <a:t>Launch of software products business for transportation safety, compliance and more efficient operation.</a:t>
            </a:r>
          </a:p>
          <a:p>
            <a:pPr marL="168275" indent="-168275">
              <a:lnSpc>
                <a:spcPct val="110000"/>
              </a:lnSpc>
            </a:pPr>
            <a:r>
              <a:rPr lang="en-US" sz="2000" dirty="0" smtClean="0"/>
              <a:t>Introduction of a seasonal driver service to add important capacity in cold weather months.</a:t>
            </a:r>
          </a:p>
        </p:txBody>
      </p:sp>
      <p:sp>
        <p:nvSpPr>
          <p:cNvPr id="5" name="TextBox 4"/>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8</a:t>
            </a:fld>
            <a:endParaRPr lang="en-US" dirty="0">
              <a:solidFill>
                <a:schemeClr val="bg1"/>
              </a:solidFill>
            </a:endParaRPr>
          </a:p>
        </p:txBody>
      </p:sp>
      <p:sp>
        <p:nvSpPr>
          <p:cNvPr id="6"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
        <p:nvSpPr>
          <p:cNvPr id="7" name="Content Placeholder 7"/>
          <p:cNvSpPr txBox="1">
            <a:spLocks/>
          </p:cNvSpPr>
          <p:nvPr/>
        </p:nvSpPr>
        <p:spPr>
          <a:xfrm>
            <a:off x="4842025" y="2170664"/>
            <a:ext cx="3226210" cy="3508977"/>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0" indent="0">
              <a:lnSpc>
                <a:spcPct val="110000"/>
              </a:lnSpc>
              <a:buFont typeface="Wingdings 2" pitchFamily="18" charset="2"/>
              <a:buNone/>
            </a:pPr>
            <a:r>
              <a:rPr lang="en-US" sz="2000" b="1" dirty="0" smtClean="0"/>
              <a:t>Success Factors</a:t>
            </a:r>
            <a:endParaRPr lang="en-US" sz="2000" dirty="0" smtClean="0"/>
          </a:p>
          <a:p>
            <a:pPr marL="168275" indent="-168275">
              <a:lnSpc>
                <a:spcPct val="110000"/>
              </a:lnSpc>
            </a:pPr>
            <a:r>
              <a:rPr lang="en-US" sz="2000" dirty="0" smtClean="0"/>
              <a:t>Subject matter expertise.</a:t>
            </a:r>
          </a:p>
          <a:p>
            <a:pPr marL="168275" indent="-168275">
              <a:lnSpc>
                <a:spcPct val="110000"/>
              </a:lnSpc>
            </a:pPr>
            <a:r>
              <a:rPr lang="en-US" sz="2000" dirty="0" smtClean="0"/>
              <a:t>Current awareness of issues, needs.</a:t>
            </a:r>
          </a:p>
          <a:p>
            <a:pPr marL="168275" indent="-168275">
              <a:lnSpc>
                <a:spcPct val="110000"/>
              </a:lnSpc>
            </a:pPr>
            <a:r>
              <a:rPr lang="en-US" sz="2000" dirty="0" smtClean="0"/>
              <a:t>Visible, professional and service-oriented image.</a:t>
            </a:r>
          </a:p>
          <a:p>
            <a:pPr marL="168275" indent="-168275">
              <a:lnSpc>
                <a:spcPct val="110000"/>
              </a:lnSpc>
            </a:pPr>
            <a:r>
              <a:rPr lang="en-US" sz="2000" dirty="0" smtClean="0"/>
              <a:t>Industry dedication, investment.</a:t>
            </a:r>
          </a:p>
        </p:txBody>
      </p:sp>
    </p:spTree>
    <p:extLst>
      <p:ext uri="{BB962C8B-B14F-4D97-AF65-F5344CB8AC3E}">
        <p14:creationId xmlns:p14="http://schemas.microsoft.com/office/powerpoint/2010/main" xmlns="" val="4270797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Strategies to accelerate learning, support market entry</a:t>
            </a:r>
            <a:endParaRPr lang="en-US" sz="2400" dirty="0"/>
          </a:p>
        </p:txBody>
      </p:sp>
      <p:sp>
        <p:nvSpPr>
          <p:cNvPr id="8" name="Content Placeholder 7"/>
          <p:cNvSpPr>
            <a:spLocks noGrp="1"/>
          </p:cNvSpPr>
          <p:nvPr>
            <p:ph idx="1"/>
          </p:nvPr>
        </p:nvSpPr>
        <p:spPr>
          <a:xfrm>
            <a:off x="1043492" y="2266952"/>
            <a:ext cx="6777317" cy="3508977"/>
          </a:xfrm>
        </p:spPr>
        <p:txBody>
          <a:bodyPr>
            <a:noAutofit/>
          </a:bodyPr>
          <a:lstStyle/>
          <a:p>
            <a:pPr marL="168275" indent="-168275">
              <a:lnSpc>
                <a:spcPct val="110000"/>
              </a:lnSpc>
            </a:pPr>
            <a:r>
              <a:rPr lang="en-US" sz="1600" dirty="0" smtClean="0"/>
              <a:t>Leverage existing relationships (customers, suppliers, etc.) as development &amp; entry partners for products </a:t>
            </a:r>
            <a:r>
              <a:rPr lang="en-US" sz="1600" dirty="0"/>
              <a:t>&amp; </a:t>
            </a:r>
            <a:r>
              <a:rPr lang="en-US" sz="1600" dirty="0" smtClean="0"/>
              <a:t>services.  (Is anything you already offer have value?)</a:t>
            </a:r>
          </a:p>
          <a:p>
            <a:pPr marL="168275" indent="-168275">
              <a:lnSpc>
                <a:spcPct val="110000"/>
              </a:lnSpc>
            </a:pPr>
            <a:endParaRPr lang="en-US" sz="1600" dirty="0" smtClean="0"/>
          </a:p>
          <a:p>
            <a:pPr marL="168275" indent="-168275">
              <a:lnSpc>
                <a:spcPct val="110000"/>
              </a:lnSpc>
            </a:pPr>
            <a:r>
              <a:rPr lang="en-US" sz="1600" dirty="0" smtClean="0"/>
              <a:t>Avoid knee-jerk entry.  Don’t forget who was here first (oil, gas, coal)—might become ‘white space.’</a:t>
            </a:r>
          </a:p>
          <a:p>
            <a:pPr marL="168275" indent="-168275">
              <a:lnSpc>
                <a:spcPct val="110000"/>
              </a:lnSpc>
            </a:pPr>
            <a:endParaRPr lang="en-US" sz="1600" dirty="0" smtClean="0"/>
          </a:p>
          <a:p>
            <a:pPr marL="168275" indent="-168275">
              <a:lnSpc>
                <a:spcPct val="110000"/>
              </a:lnSpc>
            </a:pPr>
            <a:r>
              <a:rPr lang="en-US" sz="1600" dirty="0" smtClean="0"/>
              <a:t>Engage industry consortia to more efficiently network, evaluate opportunities, test ideas and stay up-to date.</a:t>
            </a:r>
          </a:p>
          <a:p>
            <a:pPr marL="168275" indent="-168275">
              <a:lnSpc>
                <a:spcPct val="110000"/>
              </a:lnSpc>
            </a:pPr>
            <a:endParaRPr lang="en-US" sz="1600" dirty="0" smtClean="0"/>
          </a:p>
          <a:p>
            <a:pPr marL="168275" indent="-168275">
              <a:lnSpc>
                <a:spcPct val="110000"/>
              </a:lnSpc>
            </a:pPr>
            <a:r>
              <a:rPr lang="en-US" sz="1600" dirty="0" smtClean="0"/>
              <a:t>Consider use of subject matter experts to accelerate relationships, exposure and efficient use of resources.</a:t>
            </a:r>
          </a:p>
        </p:txBody>
      </p:sp>
      <p:sp>
        <p:nvSpPr>
          <p:cNvPr id="5" name="TextBox 4"/>
          <p:cNvSpPr txBox="1"/>
          <p:nvPr/>
        </p:nvSpPr>
        <p:spPr>
          <a:xfrm>
            <a:off x="7582130" y="234924"/>
            <a:ext cx="597865" cy="369332"/>
          </a:xfrm>
          <a:prstGeom prst="rect">
            <a:avLst/>
          </a:prstGeom>
          <a:noFill/>
        </p:spPr>
        <p:txBody>
          <a:bodyPr wrap="none" rtlCol="0">
            <a:spAutoFit/>
          </a:bodyPr>
          <a:lstStyle/>
          <a:p>
            <a:r>
              <a:rPr lang="en-US" dirty="0" smtClean="0">
                <a:solidFill>
                  <a:schemeClr val="bg1"/>
                </a:solidFill>
              </a:rPr>
              <a:t>p. </a:t>
            </a:r>
            <a:fld id="{FC8ADFB2-5E45-6844-86AF-306923148699}" type="slidenum">
              <a:rPr lang="en-US" smtClean="0">
                <a:solidFill>
                  <a:schemeClr val="bg1"/>
                </a:solidFill>
              </a:rPr>
              <a:pPr/>
              <a:t>9</a:t>
            </a:fld>
            <a:endParaRPr lang="en-US" dirty="0">
              <a:solidFill>
                <a:schemeClr val="bg1"/>
              </a:solidFill>
            </a:endParaRPr>
          </a:p>
        </p:txBody>
      </p:sp>
      <p:sp>
        <p:nvSpPr>
          <p:cNvPr id="6" name="Footer Placeholder 12"/>
          <p:cNvSpPr>
            <a:spLocks noGrp="1"/>
          </p:cNvSpPr>
          <p:nvPr>
            <p:ph type="ftr" sz="quarter" idx="3"/>
          </p:nvPr>
        </p:nvSpPr>
        <p:spPr>
          <a:xfrm>
            <a:off x="5275028" y="6487091"/>
            <a:ext cx="3502152" cy="365125"/>
          </a:xfrm>
          <a:prstGeom prst="rect">
            <a:avLst/>
          </a:prstGeom>
        </p:spPr>
        <p:txBody>
          <a:bodyPr/>
          <a:lstStyle>
            <a:lvl1pPr algn="r">
              <a:defRPr sz="1100"/>
            </a:lvl1pPr>
          </a:lstStyle>
          <a:p>
            <a:r>
              <a:rPr lang="en-US" dirty="0" smtClean="0">
                <a:solidFill>
                  <a:schemeClr val="bg1"/>
                </a:solidFill>
              </a:rPr>
              <a:t>© 2011 Strategic Innovations, LLC</a:t>
            </a:r>
            <a:endParaRPr lang="en-US" dirty="0">
              <a:solidFill>
                <a:schemeClr val="bg1"/>
              </a:solidFill>
            </a:endParaRPr>
          </a:p>
        </p:txBody>
      </p:sp>
    </p:spTree>
    <p:extLst>
      <p:ext uri="{BB962C8B-B14F-4D97-AF65-F5344CB8AC3E}">
        <p14:creationId xmlns:p14="http://schemas.microsoft.com/office/powerpoint/2010/main" xmlns="" val="36205091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5422</TotalTime>
  <Words>1369</Words>
  <Application>Microsoft Macintosh PowerPoint</Application>
  <PresentationFormat>On-screen Show (4:3)</PresentationFormat>
  <Paragraphs>168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Slide 1</vt:lpstr>
      <vt:lpstr>Natural gas exploration is driving torrid growth in PA</vt:lpstr>
      <vt:lpstr>Notable projects highlight “where the action is.”</vt:lpstr>
      <vt:lpstr>Know the game: “E&amp;P 101”</vt:lpstr>
      <vt:lpstr>Drilling &amp; Completion are where the most goods and labor are consumed.</vt:lpstr>
      <vt:lpstr>Statistics highlight opportunities for service, material, equipment providers.</vt:lpstr>
      <vt:lpstr>Workforce development will be a key to supporting the industry’s growth.</vt:lpstr>
      <vt:lpstr>Experience demonstrates the importance of knowledge and relationships.</vt:lpstr>
      <vt:lpstr>Strategies to accelerate learning, support market entry</vt:lpstr>
      <vt:lpstr>Slide 10</vt:lpstr>
      <vt:lpstr>DISCLAIMER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BIZBOOST</dc:title>
  <dc:creator>Samuel Liberto</dc:creator>
  <cp:lastModifiedBy>Admin</cp:lastModifiedBy>
  <cp:revision>130</cp:revision>
  <cp:lastPrinted>2011-02-28T17:50:46Z</cp:lastPrinted>
  <dcterms:created xsi:type="dcterms:W3CDTF">2011-01-20T05:32:40Z</dcterms:created>
  <dcterms:modified xsi:type="dcterms:W3CDTF">2011-06-28T09:58:20Z</dcterms:modified>
</cp:coreProperties>
</file>